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0"/>
  </p:notesMasterIdLst>
  <p:handoutMasterIdLst>
    <p:handoutMasterId r:id="rId21"/>
  </p:handoutMasterIdLst>
  <p:sldIdLst>
    <p:sldId id="271" r:id="rId2"/>
    <p:sldId id="286" r:id="rId3"/>
    <p:sldId id="266" r:id="rId4"/>
    <p:sldId id="307" r:id="rId5"/>
    <p:sldId id="285" r:id="rId6"/>
    <p:sldId id="284" r:id="rId7"/>
    <p:sldId id="310" r:id="rId8"/>
    <p:sldId id="302" r:id="rId9"/>
    <p:sldId id="308" r:id="rId10"/>
    <p:sldId id="311" r:id="rId11"/>
    <p:sldId id="279" r:id="rId12"/>
    <p:sldId id="290" r:id="rId13"/>
    <p:sldId id="309" r:id="rId14"/>
    <p:sldId id="273" r:id="rId15"/>
    <p:sldId id="278" r:id="rId16"/>
    <p:sldId id="274" r:id="rId17"/>
    <p:sldId id="268" r:id="rId18"/>
    <p:sldId id="305" r:id="rId19"/>
  </p:sldIdLst>
  <p:sldSz cx="9144000" cy="6858000" type="screen4x3"/>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ya Taher" initials="MT" lastIdx="21" clrIdx="0"/>
  <p:cmAuthor id="1" name="Tania Parks" initials="T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FF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7" autoAdjust="0"/>
    <p:restoredTop sz="89308" autoAdjust="0"/>
  </p:normalViewPr>
  <p:slideViewPr>
    <p:cSldViewPr>
      <p:cViewPr varScale="1">
        <p:scale>
          <a:sx n="66" d="100"/>
          <a:sy n="66" d="100"/>
        </p:scale>
        <p:origin x="1122" y="48"/>
      </p:cViewPr>
      <p:guideLst>
        <p:guide orient="horz" pos="2160"/>
        <p:guide pos="2880"/>
      </p:guideLst>
    </p:cSldViewPr>
  </p:slideViewPr>
  <p:outlineViewPr>
    <p:cViewPr>
      <p:scale>
        <a:sx n="33" d="100"/>
        <a:sy n="33" d="100"/>
      </p:scale>
      <p:origin x="0" y="38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36" y="-84"/>
      </p:cViewPr>
      <p:guideLst>
        <p:guide orient="horz" pos="2856"/>
        <p:guide pos="21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col"/>
        <c:grouping val="clustered"/>
        <c:varyColors val="0"/>
        <c:ser>
          <c:idx val="0"/>
          <c:order val="0"/>
          <c:tx>
            <c:strRef>
              <c:f>Sheet1!$B$1</c:f>
              <c:strCache>
                <c:ptCount val="1"/>
                <c:pt idx="0">
                  <c:v>DVIRC Hits</c:v>
                </c:pt>
              </c:strCache>
            </c:strRef>
          </c:tx>
          <c:invertIfNegative val="0"/>
          <c:cat>
            <c:numRef>
              <c:f>Sheet1!$A$2:$A$4</c:f>
              <c:numCache>
                <c:formatCode>General</c:formatCode>
                <c:ptCount val="3"/>
                <c:pt idx="0">
                  <c:v>2010</c:v>
                </c:pt>
                <c:pt idx="1">
                  <c:v>2013</c:v>
                </c:pt>
                <c:pt idx="2">
                  <c:v>2015</c:v>
                </c:pt>
              </c:numCache>
            </c:numRef>
          </c:cat>
          <c:val>
            <c:numRef>
              <c:f>Sheet1!$B$2:$B$4</c:f>
              <c:numCache>
                <c:formatCode>General</c:formatCode>
                <c:ptCount val="3"/>
                <c:pt idx="0">
                  <c:v>0</c:v>
                </c:pt>
                <c:pt idx="1">
                  <c:v>2.5</c:v>
                </c:pt>
                <c:pt idx="2">
                  <c:v>17000</c:v>
                </c:pt>
              </c:numCache>
            </c:numRef>
          </c:val>
        </c:ser>
        <c:ser>
          <c:idx val="1"/>
          <c:order val="1"/>
          <c:tx>
            <c:strRef>
              <c:f>Sheet1!$C$1</c:f>
              <c:strCache>
                <c:ptCount val="1"/>
                <c:pt idx="0">
                  <c:v>Calls to WI Support Line </c:v>
                </c:pt>
              </c:strCache>
            </c:strRef>
          </c:tx>
          <c:invertIfNegative val="0"/>
          <c:cat>
            <c:numRef>
              <c:f>Sheet1!$A$2:$A$4</c:f>
              <c:numCache>
                <c:formatCode>General</c:formatCode>
                <c:ptCount val="3"/>
                <c:pt idx="0">
                  <c:v>2010</c:v>
                </c:pt>
                <c:pt idx="1">
                  <c:v>2013</c:v>
                </c:pt>
                <c:pt idx="2">
                  <c:v>2015</c:v>
                </c:pt>
              </c:numCache>
            </c:numRef>
          </c:cat>
          <c:val>
            <c:numRef>
              <c:f>Sheet1!$C$2:$C$4</c:f>
              <c:numCache>
                <c:formatCode>General</c:formatCode>
                <c:ptCount val="3"/>
                <c:pt idx="0">
                  <c:v>24000</c:v>
                </c:pt>
                <c:pt idx="1">
                  <c:v>18000</c:v>
                </c:pt>
                <c:pt idx="2">
                  <c:v>10000</c:v>
                </c:pt>
              </c:numCache>
            </c:numRef>
          </c:val>
        </c:ser>
        <c:dLbls>
          <c:showLegendKey val="0"/>
          <c:showVal val="0"/>
          <c:showCatName val="0"/>
          <c:showSerName val="0"/>
          <c:showPercent val="0"/>
          <c:showBubbleSize val="0"/>
        </c:dLbls>
        <c:gapWidth val="150"/>
        <c:axId val="220518696"/>
        <c:axId val="220523792"/>
      </c:barChart>
      <c:catAx>
        <c:axId val="220518696"/>
        <c:scaling>
          <c:orientation val="minMax"/>
        </c:scaling>
        <c:delete val="0"/>
        <c:axPos val="b"/>
        <c:numFmt formatCode="General" sourceLinked="1"/>
        <c:majorTickMark val="out"/>
        <c:minorTickMark val="none"/>
        <c:tickLblPos val="nextTo"/>
        <c:crossAx val="220523792"/>
        <c:crosses val="autoZero"/>
        <c:auto val="1"/>
        <c:lblAlgn val="ctr"/>
        <c:lblOffset val="100"/>
        <c:noMultiLvlLbl val="0"/>
      </c:catAx>
      <c:valAx>
        <c:axId val="220523792"/>
        <c:scaling>
          <c:orientation val="minMax"/>
        </c:scaling>
        <c:delete val="0"/>
        <c:axPos val="l"/>
        <c:majorGridlines/>
        <c:numFmt formatCode="General" sourceLinked="1"/>
        <c:majorTickMark val="out"/>
        <c:minorTickMark val="none"/>
        <c:tickLblPos val="nextTo"/>
        <c:crossAx val="220518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col"/>
        <c:grouping val="clustered"/>
        <c:varyColors val="0"/>
        <c:ser>
          <c:idx val="0"/>
          <c:order val="0"/>
          <c:tx>
            <c:strRef>
              <c:f>Sheet1!$B$1</c:f>
              <c:strCache>
                <c:ptCount val="1"/>
                <c:pt idx="0">
                  <c:v>Total DVIRC Hits for DV Shelter Bed Census</c:v>
                </c:pt>
              </c:strCache>
            </c:strRef>
          </c:tx>
          <c:invertIfNegative val="0"/>
          <c:cat>
            <c:strRef>
              <c:f>Sheet1!$A$2:$A$7</c:f>
              <c:strCache>
                <c:ptCount val="6"/>
                <c:pt idx="0">
                  <c:v>January</c:v>
                </c:pt>
                <c:pt idx="1">
                  <c:v>February</c:v>
                </c:pt>
                <c:pt idx="2">
                  <c:v>March</c:v>
                </c:pt>
                <c:pt idx="3">
                  <c:v>April </c:v>
                </c:pt>
                <c:pt idx="4">
                  <c:v>May</c:v>
                </c:pt>
                <c:pt idx="5">
                  <c:v>June</c:v>
                </c:pt>
              </c:strCache>
            </c:strRef>
          </c:cat>
          <c:val>
            <c:numRef>
              <c:f>Sheet1!$B$2:$B$7</c:f>
              <c:numCache>
                <c:formatCode>General</c:formatCode>
                <c:ptCount val="6"/>
                <c:pt idx="0">
                  <c:v>315</c:v>
                </c:pt>
                <c:pt idx="1">
                  <c:v>357</c:v>
                </c:pt>
                <c:pt idx="2">
                  <c:v>431</c:v>
                </c:pt>
                <c:pt idx="3">
                  <c:v>505</c:v>
                </c:pt>
                <c:pt idx="4">
                  <c:v>478</c:v>
                </c:pt>
                <c:pt idx="5">
                  <c:v>442</c:v>
                </c:pt>
              </c:numCache>
            </c:numRef>
          </c:val>
        </c:ser>
        <c:ser>
          <c:idx val="1"/>
          <c:order val="1"/>
          <c:tx>
            <c:strRef>
              <c:f>Sheet1!$C$1</c:f>
              <c:strCache>
                <c:ptCount val="1"/>
                <c:pt idx="0">
                  <c:v>Total CL Calls to WI</c:v>
                </c:pt>
              </c:strCache>
            </c:strRef>
          </c:tx>
          <c:invertIfNegative val="0"/>
          <c:cat>
            <c:strRef>
              <c:f>Sheet1!$A$2:$A$7</c:f>
              <c:strCache>
                <c:ptCount val="6"/>
                <c:pt idx="0">
                  <c:v>January</c:v>
                </c:pt>
                <c:pt idx="1">
                  <c:v>February</c:v>
                </c:pt>
                <c:pt idx="2">
                  <c:v>March</c:v>
                </c:pt>
                <c:pt idx="3">
                  <c:v>April </c:v>
                </c:pt>
                <c:pt idx="4">
                  <c:v>May</c:v>
                </c:pt>
                <c:pt idx="5">
                  <c:v>June</c:v>
                </c:pt>
              </c:strCache>
            </c:strRef>
          </c:cat>
          <c:val>
            <c:numRef>
              <c:f>Sheet1!$C$2:$C$7</c:f>
              <c:numCache>
                <c:formatCode>General</c:formatCode>
                <c:ptCount val="6"/>
                <c:pt idx="0">
                  <c:v>654</c:v>
                </c:pt>
                <c:pt idx="1">
                  <c:v>591</c:v>
                </c:pt>
                <c:pt idx="2">
                  <c:v>467</c:v>
                </c:pt>
                <c:pt idx="3">
                  <c:v>576</c:v>
                </c:pt>
                <c:pt idx="4">
                  <c:v>594</c:v>
                </c:pt>
                <c:pt idx="5">
                  <c:v>504</c:v>
                </c:pt>
              </c:numCache>
            </c:numRef>
          </c:val>
        </c:ser>
        <c:dLbls>
          <c:showLegendKey val="0"/>
          <c:showVal val="0"/>
          <c:showCatName val="0"/>
          <c:showSerName val="0"/>
          <c:showPercent val="0"/>
          <c:showBubbleSize val="0"/>
        </c:dLbls>
        <c:gapWidth val="150"/>
        <c:axId val="264802360"/>
        <c:axId val="264800400"/>
      </c:barChart>
      <c:catAx>
        <c:axId val="264802360"/>
        <c:scaling>
          <c:orientation val="minMax"/>
        </c:scaling>
        <c:delete val="0"/>
        <c:axPos val="b"/>
        <c:numFmt formatCode="General" sourceLinked="0"/>
        <c:majorTickMark val="out"/>
        <c:minorTickMark val="none"/>
        <c:tickLblPos val="nextTo"/>
        <c:crossAx val="264800400"/>
        <c:crosses val="autoZero"/>
        <c:auto val="1"/>
        <c:lblAlgn val="ctr"/>
        <c:lblOffset val="100"/>
        <c:noMultiLvlLbl val="0"/>
      </c:catAx>
      <c:valAx>
        <c:axId val="264800400"/>
        <c:scaling>
          <c:orientation val="minMax"/>
        </c:scaling>
        <c:delete val="0"/>
        <c:axPos val="l"/>
        <c:majorGridlines/>
        <c:numFmt formatCode="General" sourceLinked="1"/>
        <c:majorTickMark val="out"/>
        <c:minorTickMark val="none"/>
        <c:tickLblPos val="nextTo"/>
        <c:crossAx val="264802360"/>
        <c:crosses val="autoZero"/>
        <c:crossBetween val="between"/>
      </c:valAx>
      <c:sp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c:spPr>
    </c:plotArea>
    <c:legend>
      <c:legendPos val="r"/>
      <c:layout>
        <c:manualLayout>
          <c:xMode val="edge"/>
          <c:yMode val="edge"/>
          <c:x val="0.66117216117216115"/>
          <c:y val="0.49791070618790451"/>
          <c:w val="0.33882783882783885"/>
          <c:h val="0.2345450797707878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4-04-15T22:53:13.505" idx="15">
    <p:pos x="10" y="10"/>
    <p:text>I wonder if there is a sexier way to list this...haha. Maybe we can say what groups of services are on the DVIRC instead of list each one? Like instead of all the housing stuff -- say just housing (includes information lines, rent assitance, eviction, etc).
Does that make sense? The page will look less wordy then I think </p:text>
  </p:cm>
</p:cmLst>
</file>

<file path=ppt/drawings/_rels/drawing1.xml.rels><?xml version="1.0" encoding="UTF-8" standalone="yes"?>
<Relationships xmlns="http://schemas.openxmlformats.org/package/2006/relationships"><Relationship Id="rId1" Type="http://schemas.openxmlformats.org/officeDocument/2006/relationships/image" Target="../media/image4.jpeg"/></Relationships>
</file>

<file path=ppt/drawings/drawing1.xml><?xml version="1.0" encoding="utf-8"?>
<c:userShapes xmlns:c="http://schemas.openxmlformats.org/drawingml/2006/chart">
  <cdr:relSizeAnchor xmlns:cdr="http://schemas.openxmlformats.org/drawingml/2006/chartDrawing">
    <cdr:from>
      <cdr:x>0.63736</cdr:x>
      <cdr:y>0.01571</cdr:y>
    </cdr:from>
    <cdr:to>
      <cdr:x>0.99725</cdr:x>
      <cdr:y>0.29254</cdr:y>
    </cdr:to>
    <cdr:pic>
      <cdr:nvPicPr>
        <cdr:cNvPr id="2" name="Picture 1" descr="C:\Users\Volunteer\Desktop\DVIRC Logo.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19600" y="76200"/>
          <a:ext cx="2495550" cy="134302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700"/>
          </a:xfrm>
          <a:prstGeom prst="rect">
            <a:avLst/>
          </a:prstGeom>
        </p:spPr>
        <p:txBody>
          <a:bodyPr vert="horz" lIns="89712" tIns="44856" rIns="89712" bIns="44856" rtlCol="0"/>
          <a:lstStyle>
            <a:lvl1pPr algn="l">
              <a:defRPr sz="1200"/>
            </a:lvl1pPr>
          </a:lstStyle>
          <a:p>
            <a:endParaRPr lang="en-US" dirty="0"/>
          </a:p>
        </p:txBody>
      </p:sp>
      <p:sp>
        <p:nvSpPr>
          <p:cNvPr id="3" name="Date Placeholder 2"/>
          <p:cNvSpPr>
            <a:spLocks noGrp="1"/>
          </p:cNvSpPr>
          <p:nvPr>
            <p:ph type="dt" sz="quarter" idx="1"/>
          </p:nvPr>
        </p:nvSpPr>
        <p:spPr>
          <a:xfrm>
            <a:off x="3841451" y="0"/>
            <a:ext cx="2938780" cy="453700"/>
          </a:xfrm>
          <a:prstGeom prst="rect">
            <a:avLst/>
          </a:prstGeom>
        </p:spPr>
        <p:txBody>
          <a:bodyPr vert="horz" lIns="89712" tIns="44856" rIns="89712" bIns="44856" rtlCol="0"/>
          <a:lstStyle>
            <a:lvl1pPr algn="r">
              <a:defRPr sz="1200"/>
            </a:lvl1pPr>
          </a:lstStyle>
          <a:p>
            <a:fld id="{A2D2D18A-57C3-448F-890C-4259AF065BCB}" type="datetimeFigureOut">
              <a:rPr lang="en-US" smtClean="0"/>
              <a:pPr/>
              <a:t>7/21/2016</a:t>
            </a:fld>
            <a:endParaRPr lang="en-US" dirty="0"/>
          </a:p>
        </p:txBody>
      </p:sp>
      <p:sp>
        <p:nvSpPr>
          <p:cNvPr id="4" name="Footer Placeholder 3"/>
          <p:cNvSpPr>
            <a:spLocks noGrp="1"/>
          </p:cNvSpPr>
          <p:nvPr>
            <p:ph type="ftr" sz="quarter" idx="2"/>
          </p:nvPr>
        </p:nvSpPr>
        <p:spPr>
          <a:xfrm>
            <a:off x="0" y="8612552"/>
            <a:ext cx="2938780" cy="453700"/>
          </a:xfrm>
          <a:prstGeom prst="rect">
            <a:avLst/>
          </a:prstGeom>
        </p:spPr>
        <p:txBody>
          <a:bodyPr vert="horz" lIns="89712" tIns="44856" rIns="89712" bIns="448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1451" y="8612552"/>
            <a:ext cx="2938780" cy="453700"/>
          </a:xfrm>
          <a:prstGeom prst="rect">
            <a:avLst/>
          </a:prstGeom>
        </p:spPr>
        <p:txBody>
          <a:bodyPr vert="horz" lIns="89712" tIns="44856" rIns="89712" bIns="44856" rtlCol="0" anchor="b"/>
          <a:lstStyle>
            <a:lvl1pPr algn="r">
              <a:defRPr sz="1200"/>
            </a:lvl1pPr>
          </a:lstStyle>
          <a:p>
            <a:fld id="{87F515C0-A565-449A-B622-D251A6130E99}" type="slidenum">
              <a:rPr lang="en-US" smtClean="0"/>
              <a:pPr/>
              <a:t>‹#›</a:t>
            </a:fld>
            <a:endParaRPr lang="en-US" dirty="0"/>
          </a:p>
        </p:txBody>
      </p:sp>
    </p:spTree>
    <p:extLst>
      <p:ext uri="{BB962C8B-B14F-4D97-AF65-F5344CB8AC3E}">
        <p14:creationId xmlns:p14="http://schemas.microsoft.com/office/powerpoint/2010/main" val="313442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89712" tIns="44856" rIns="89712" bIns="44856" rtlCol="0"/>
          <a:lstStyle>
            <a:lvl1pPr algn="l">
              <a:defRPr sz="1200"/>
            </a:lvl1pPr>
          </a:lstStyle>
          <a:p>
            <a:endParaRPr lang="en-US" dirty="0"/>
          </a:p>
        </p:txBody>
      </p:sp>
      <p:sp>
        <p:nvSpPr>
          <p:cNvPr id="3" name="Date Placeholder 2"/>
          <p:cNvSpPr>
            <a:spLocks noGrp="1"/>
          </p:cNvSpPr>
          <p:nvPr>
            <p:ph type="dt" idx="1"/>
          </p:nvPr>
        </p:nvSpPr>
        <p:spPr>
          <a:xfrm>
            <a:off x="3841451" y="0"/>
            <a:ext cx="2938780" cy="453390"/>
          </a:xfrm>
          <a:prstGeom prst="rect">
            <a:avLst/>
          </a:prstGeom>
        </p:spPr>
        <p:txBody>
          <a:bodyPr vert="horz" lIns="89712" tIns="44856" rIns="89712" bIns="44856" rtlCol="0"/>
          <a:lstStyle>
            <a:lvl1pPr algn="r">
              <a:defRPr sz="1200"/>
            </a:lvl1pPr>
          </a:lstStyle>
          <a:p>
            <a:fld id="{834ECD60-DEA1-4295-A3ED-16F8C2D59A2D}" type="datetimeFigureOut">
              <a:rPr lang="en-US" smtClean="0"/>
              <a:pPr/>
              <a:t>7/21/2016</a:t>
            </a:fld>
            <a:endParaRPr lang="en-US" dirty="0"/>
          </a:p>
        </p:txBody>
      </p:sp>
      <p:sp>
        <p:nvSpPr>
          <p:cNvPr id="4" name="Slide Image Placeholder 3"/>
          <p:cNvSpPr>
            <a:spLocks noGrp="1" noRot="1" noChangeAspect="1"/>
          </p:cNvSpPr>
          <p:nvPr>
            <p:ph type="sldImg" idx="2"/>
          </p:nvPr>
        </p:nvSpPr>
        <p:spPr>
          <a:xfrm>
            <a:off x="1123950" y="679450"/>
            <a:ext cx="4533900" cy="3400425"/>
          </a:xfrm>
          <a:prstGeom prst="rect">
            <a:avLst/>
          </a:prstGeom>
          <a:noFill/>
          <a:ln w="12700">
            <a:solidFill>
              <a:prstClr val="black"/>
            </a:solidFill>
          </a:ln>
        </p:spPr>
        <p:txBody>
          <a:bodyPr vert="horz" lIns="89712" tIns="44856" rIns="89712" bIns="44856" rtlCol="0" anchor="ctr"/>
          <a:lstStyle/>
          <a:p>
            <a:endParaRPr lang="en-US" dirty="0"/>
          </a:p>
        </p:txBody>
      </p:sp>
      <p:sp>
        <p:nvSpPr>
          <p:cNvPr id="5" name="Notes Placeholder 4"/>
          <p:cNvSpPr>
            <a:spLocks noGrp="1"/>
          </p:cNvSpPr>
          <p:nvPr>
            <p:ph type="body" sz="quarter" idx="3"/>
          </p:nvPr>
        </p:nvSpPr>
        <p:spPr>
          <a:xfrm>
            <a:off x="190500" y="4152900"/>
            <a:ext cx="6477000" cy="4343399"/>
          </a:xfrm>
          <a:prstGeom prst="rect">
            <a:avLst/>
          </a:prstGeom>
        </p:spPr>
        <p:txBody>
          <a:bodyPr vert="horz" lIns="89712" tIns="44856" rIns="89712" bIns="448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12838"/>
            <a:ext cx="2938780" cy="453390"/>
          </a:xfrm>
          <a:prstGeom prst="rect">
            <a:avLst/>
          </a:prstGeom>
        </p:spPr>
        <p:txBody>
          <a:bodyPr vert="horz" lIns="89712" tIns="44856" rIns="89712" bIns="448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1451" y="8612838"/>
            <a:ext cx="2938780" cy="453390"/>
          </a:xfrm>
          <a:prstGeom prst="rect">
            <a:avLst/>
          </a:prstGeom>
        </p:spPr>
        <p:txBody>
          <a:bodyPr vert="horz" lIns="89712" tIns="44856" rIns="89712" bIns="44856" rtlCol="0" anchor="b"/>
          <a:lstStyle>
            <a:lvl1pPr algn="r">
              <a:defRPr sz="1200"/>
            </a:lvl1pPr>
          </a:lstStyle>
          <a:p>
            <a:fld id="{0FE8FBAC-5FEE-4E9A-A8BA-EA0EF31EEE66}" type="slidenum">
              <a:rPr lang="en-US" smtClean="0"/>
              <a:pPr/>
              <a:t>‹#›</a:t>
            </a:fld>
            <a:endParaRPr lang="en-US" dirty="0"/>
          </a:p>
        </p:txBody>
      </p:sp>
    </p:spTree>
    <p:extLst>
      <p:ext uri="{BB962C8B-B14F-4D97-AF65-F5344CB8AC3E}">
        <p14:creationId xmlns:p14="http://schemas.microsoft.com/office/powerpoint/2010/main" val="154509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25FC0-86AD-469A-82BD-8D950C60FA2A}" type="slidenum">
              <a:rPr lang="en-US" smtClean="0"/>
              <a:pPr/>
              <a:t>1</a:t>
            </a:fld>
            <a:endParaRPr lang="en-US" dirty="0"/>
          </a:p>
        </p:txBody>
      </p:sp>
    </p:spTree>
    <p:extLst>
      <p:ext uri="{BB962C8B-B14F-4D97-AF65-F5344CB8AC3E}">
        <p14:creationId xmlns:p14="http://schemas.microsoft.com/office/powerpoint/2010/main" val="314609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smtClean="0"/>
              <a:t>JILL </a:t>
            </a:r>
          </a:p>
          <a:p>
            <a:endParaRPr lang="en-US" b="1" baseline="0" dirty="0" smtClean="0"/>
          </a:p>
          <a:p>
            <a:r>
              <a:rPr lang="en-US" b="1" baseline="0" dirty="0" smtClean="0"/>
              <a:t>Presentation Objectives: </a:t>
            </a:r>
            <a:r>
              <a:rPr lang="en-US" b="0" baseline="0" dirty="0" smtClean="0"/>
              <a:t>(Give examples of each) </a:t>
            </a:r>
          </a:p>
          <a:p>
            <a:endParaRPr lang="en-US" dirty="0"/>
          </a:p>
          <a:p>
            <a:pPr marL="224279" indent="-224279">
              <a:buAutoNum type="arabicParenR"/>
            </a:pPr>
            <a:r>
              <a:rPr lang="en-US" dirty="0"/>
              <a:t>Learn how to successfully incorporate technology into the domestic violence field to build a strong, coordinated network of domestic violence service providers. </a:t>
            </a:r>
          </a:p>
          <a:p>
            <a:pPr marL="616769" lvl="1" indent="-168210">
              <a:buFont typeface="Arial" panose="020B0604020202020204" pitchFamily="34" charset="0"/>
              <a:buChar char="•"/>
            </a:pPr>
            <a:r>
              <a:rPr lang="en-US" dirty="0"/>
              <a:t>Ex/ DVIRC has 35 agencies accessing it </a:t>
            </a:r>
            <a:r>
              <a:rPr lang="en-US" dirty="0" smtClean="0"/>
              <a:t>now</a:t>
            </a:r>
            <a:endParaRPr lang="en-US" dirty="0"/>
          </a:p>
          <a:p>
            <a:endParaRPr lang="en-US" dirty="0"/>
          </a:p>
          <a:p>
            <a:r>
              <a:rPr lang="en-US" dirty="0"/>
              <a:t>2) Learn how technology can be utilized when establishing and building collaborations. </a:t>
            </a:r>
          </a:p>
          <a:p>
            <a:pPr marL="616769" lvl="1" indent="-168210">
              <a:buFont typeface="Arial" panose="020B0604020202020204" pitchFamily="34" charset="0"/>
              <a:buChar char="•"/>
            </a:pPr>
            <a:r>
              <a:rPr lang="en-US" dirty="0">
                <a:solidFill>
                  <a:srgbClr val="FF0000"/>
                </a:solidFill>
              </a:rPr>
              <a:t>Ex/Technology can offer ease when communicating and coordinating services offer a space to exchange ideas and can be supportive when offering referrals and resources to volunteers.  </a:t>
            </a:r>
          </a:p>
          <a:p>
            <a:pPr marL="448559" lvl="1"/>
            <a:endParaRPr lang="en-US" dirty="0">
              <a:solidFill>
                <a:srgbClr val="FF0000"/>
              </a:solidFill>
            </a:endParaRPr>
          </a:p>
          <a:p>
            <a:r>
              <a:rPr lang="en-US" dirty="0"/>
              <a:t>3) Learn how the DVIRC has made a positive impact in case management and goal setting</a:t>
            </a:r>
          </a:p>
          <a:p>
            <a:pPr marL="616769" lvl="1" indent="-168210">
              <a:buFont typeface="Arial" panose="020B0604020202020204" pitchFamily="34" charset="0"/>
              <a:buChar char="•"/>
            </a:pPr>
            <a:r>
              <a:rPr lang="en-US" dirty="0"/>
              <a:t>offering downloadable and printable resource guides tailored to meet specific client needs. These can be pivotal when offering case management and help survivors move toward meeting their case management goals. </a:t>
            </a:r>
            <a:endParaRPr lang="en-US" dirty="0" smtClean="0"/>
          </a:p>
          <a:p>
            <a:pPr marL="616769" lvl="1" indent="-168210">
              <a:buFont typeface="Arial" panose="020B0604020202020204" pitchFamily="34" charset="0"/>
              <a:buChar char="•"/>
            </a:pPr>
            <a:r>
              <a:rPr lang="en-US" dirty="0" smtClean="0"/>
              <a:t>Survey shows how the DVIRC has helped</a:t>
            </a:r>
            <a:r>
              <a:rPr lang="en-US" baseline="0" dirty="0" smtClean="0"/>
              <a:t> advocates better serve those accessing their programs. </a:t>
            </a:r>
          </a:p>
          <a:p>
            <a:pPr marL="616769" lvl="1" indent="-168210">
              <a:buFont typeface="Arial" panose="020B0604020202020204" pitchFamily="34" charset="0"/>
              <a:buChar char="•"/>
            </a:pPr>
            <a:r>
              <a:rPr lang="en-US" baseline="0" dirty="0" smtClean="0"/>
              <a:t>Save time &amp; efficiency when contacting shelter</a:t>
            </a:r>
          </a:p>
          <a:p>
            <a:pPr marL="1073969" marR="0" lvl="2" indent="-1682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While the ultimate goal is to encourage DV shelters to update their shelter info independently, W.O.M.A.N., Inc. advocates still call a select group of shelters to update the shelter census. Updating this information on the site is simple and allows us to instantaneously share the shelter information with the DVIRC network.</a:t>
            </a:r>
          </a:p>
          <a:p>
            <a:pPr marL="616769" lvl="1" indent="-168210">
              <a:buFont typeface="Arial" panose="020B0604020202020204" pitchFamily="34" charset="0"/>
              <a:buChar char="•"/>
            </a:pPr>
            <a:r>
              <a:rPr lang="en-US" baseline="0" dirty="0" smtClean="0"/>
              <a:t>Feel better prepared to assist callers</a:t>
            </a:r>
          </a:p>
          <a:p>
            <a:pPr marL="1073969" marR="0" lvl="2" indent="-1682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Relieve advocates from the extra step of calling W.O.M.A.N., Inc. when assisting clients – they can access the information they need themselves.</a:t>
            </a:r>
            <a:endParaRPr lang="en-US" baseline="0" dirty="0" smtClean="0"/>
          </a:p>
          <a:p>
            <a:pPr marL="905759" lvl="2" indent="0">
              <a:buFont typeface="Arial" panose="020B0604020202020204" pitchFamily="34" charset="0"/>
              <a:buNone/>
            </a:pPr>
            <a:endParaRPr lang="en-US" baseline="0" dirty="0" smtClean="0"/>
          </a:p>
          <a:p>
            <a:pPr marL="1073969" lvl="2" indent="-16821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11</a:t>
            </a:fld>
            <a:endParaRPr lang="en-US" dirty="0"/>
          </a:p>
        </p:txBody>
      </p:sp>
    </p:spTree>
    <p:extLst>
      <p:ext uri="{BB962C8B-B14F-4D97-AF65-F5344CB8AC3E}">
        <p14:creationId xmlns:p14="http://schemas.microsoft.com/office/powerpoint/2010/main" val="25934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defTabSz="897118">
              <a:buAutoNum type="arabicParenR"/>
              <a:defRPr/>
            </a:pPr>
            <a:r>
              <a:rPr lang="en-US" sz="1200" b="1" i="0" kern="1200" dirty="0" smtClean="0">
                <a:solidFill>
                  <a:schemeClr val="tx1"/>
                </a:solidFill>
                <a:effectLst/>
                <a:latin typeface="+mn-lt"/>
                <a:ea typeface="+mn-ea"/>
                <a:cs typeface="+mn-cs"/>
              </a:rPr>
              <a:t>Update &amp; clean</a:t>
            </a:r>
            <a:r>
              <a:rPr lang="en-US" sz="1200" b="1" i="0" kern="1200" baseline="0" dirty="0" smtClean="0">
                <a:solidFill>
                  <a:schemeClr val="tx1"/>
                </a:solidFill>
                <a:effectLst/>
                <a:latin typeface="+mn-lt"/>
                <a:ea typeface="+mn-ea"/>
                <a:cs typeface="+mn-cs"/>
              </a:rPr>
              <a:t> existing resources</a:t>
            </a:r>
          </a:p>
          <a:p>
            <a:pPr marL="0" indent="0" defTabSz="897118">
              <a:buNone/>
              <a:defRPr/>
            </a:pPr>
            <a:r>
              <a:rPr lang="en-US" sz="1200" b="0" i="0" kern="1200" dirty="0" smtClean="0">
                <a:solidFill>
                  <a:schemeClr val="tx1"/>
                </a:solidFill>
                <a:effectLst/>
                <a:latin typeface="+mn-lt"/>
                <a:ea typeface="+mn-ea"/>
                <a:cs typeface="+mn-cs"/>
              </a:rPr>
              <a:t> In hopes of strengthening the integrity and collaborative nature of the DVIRC, we have been brainstorming ways in which we could make this database more efficient. Since its conception, we’ve been able to collect hundreds of resources throughout the Bay Area and beyond. On a positive note, this pushes us closer to the goal of being better connected with all those working in our fields. On a critical note, we understand that as our pool of resources becomes more abundant, it becomes increasingly more difficult to filter through and provide referrals that best fit the needs of those we serve. </a:t>
            </a:r>
            <a:r>
              <a:rPr lang="en-US" dirty="0" smtClean="0"/>
              <a:t/>
            </a:r>
            <a:br>
              <a:rPr lang="en-US" dirty="0" smtClean="0"/>
            </a:br>
            <a:r>
              <a:rPr lang="en-US" sz="1200" b="0" i="0" kern="1200" dirty="0" smtClean="0">
                <a:solidFill>
                  <a:schemeClr val="tx1"/>
                </a:solidFill>
                <a:effectLst/>
                <a:latin typeface="+mn-lt"/>
                <a:ea typeface="+mn-ea"/>
                <a:cs typeface="+mn-cs"/>
              </a:rPr>
              <a:t>To begin this process</a:t>
            </a:r>
            <a:r>
              <a:rPr lang="en-US" sz="1200" b="0" i="0" kern="1200" baseline="0" dirty="0" smtClean="0">
                <a:solidFill>
                  <a:schemeClr val="tx1"/>
                </a:solidFill>
                <a:effectLst/>
                <a:latin typeface="+mn-lt"/>
                <a:ea typeface="+mn-ea"/>
                <a:cs typeface="+mn-cs"/>
              </a:rPr>
              <a:t> we 1) Recruited volunteers to go through each listing  and make sure all resources are up-to-date and relevant; &amp; 2)</a:t>
            </a:r>
            <a:r>
              <a:rPr lang="en-US" sz="1200" b="0" i="0" kern="1200" dirty="0" smtClean="0">
                <a:solidFill>
                  <a:schemeClr val="tx1"/>
                </a:solidFill>
                <a:effectLst/>
                <a:latin typeface="+mn-lt"/>
                <a:ea typeface="+mn-ea"/>
                <a:cs typeface="+mn-cs"/>
              </a:rPr>
              <a:t> surveyed our DVIRC community members to provide us with the programs and services they find themselves referring out to most often. We know each member</a:t>
            </a:r>
            <a:r>
              <a:rPr lang="en-US" sz="1200" b="0" i="0" kern="1200" baseline="0" dirty="0" smtClean="0">
                <a:solidFill>
                  <a:schemeClr val="tx1"/>
                </a:solidFill>
                <a:effectLst/>
                <a:latin typeface="+mn-lt"/>
                <a:ea typeface="+mn-ea"/>
                <a:cs typeface="+mn-cs"/>
              </a:rPr>
              <a:t> agency </a:t>
            </a:r>
            <a:r>
              <a:rPr lang="en-US" sz="1200" b="0" i="0" kern="1200" dirty="0" smtClean="0">
                <a:solidFill>
                  <a:schemeClr val="tx1"/>
                </a:solidFill>
                <a:effectLst/>
                <a:latin typeface="+mn-lt"/>
                <a:ea typeface="+mn-ea"/>
                <a:cs typeface="+mn-cs"/>
              </a:rPr>
              <a:t>has a unique set of skills and expertise, and wanted to capture the networks they’ve created independently. We look</a:t>
            </a:r>
            <a:r>
              <a:rPr lang="en-US" sz="1200" b="0" i="0" kern="1200" baseline="0" dirty="0" smtClean="0">
                <a:solidFill>
                  <a:schemeClr val="tx1"/>
                </a:solidFill>
                <a:effectLst/>
                <a:latin typeface="+mn-lt"/>
                <a:ea typeface="+mn-ea"/>
                <a:cs typeface="+mn-cs"/>
              </a:rPr>
              <a:t> forward to implementing our findings in the strengthening of our database. </a:t>
            </a:r>
            <a:endParaRPr lang="en-US" sz="1200" b="0" i="0" kern="1200" dirty="0" smtClean="0">
              <a:solidFill>
                <a:schemeClr val="tx1"/>
              </a:solidFill>
              <a:effectLst/>
              <a:latin typeface="+mn-lt"/>
              <a:ea typeface="+mn-ea"/>
              <a:cs typeface="+mn-cs"/>
            </a:endParaRPr>
          </a:p>
          <a:p>
            <a:pPr defTabSz="897118">
              <a:defRPr/>
            </a:pPr>
            <a:endParaRPr lang="en-US" sz="1200" b="0" i="0" kern="1200" dirty="0" smtClean="0">
              <a:solidFill>
                <a:schemeClr val="tx1"/>
              </a:solidFill>
              <a:effectLst/>
              <a:latin typeface="+mn-lt"/>
              <a:ea typeface="+mn-ea"/>
              <a:cs typeface="+mn-cs"/>
            </a:endParaRPr>
          </a:p>
          <a:p>
            <a:pPr defTabSz="897118">
              <a:defRPr/>
            </a:pPr>
            <a:r>
              <a:rPr lang="en-US" b="1" dirty="0" smtClean="0"/>
              <a:t>Strategy </a:t>
            </a:r>
            <a:r>
              <a:rPr lang="en-US" b="1" dirty="0"/>
              <a:t>to recruit DV agencies ( How best to scale the DVIRC) - </a:t>
            </a:r>
            <a:r>
              <a:rPr lang="en-US" dirty="0"/>
              <a:t>There are 58 counties in CA </a:t>
            </a:r>
          </a:p>
          <a:p>
            <a:pPr marL="168210" lvl="1" indent="-168210" defTabSz="897118">
              <a:buFont typeface="Arial" panose="020B0604020202020204" pitchFamily="34" charset="0"/>
              <a:buChar char="•"/>
              <a:defRPr/>
            </a:pPr>
            <a:r>
              <a:rPr lang="en-US" dirty="0"/>
              <a:t>Reach out regionally and use these existing networks to establish relationships and expand DVIRC</a:t>
            </a:r>
          </a:p>
          <a:p>
            <a:pPr marL="616769" lvl="1" indent="-168210">
              <a:buFont typeface="Arial" panose="020B0604020202020204" pitchFamily="34" charset="0"/>
              <a:buChar char="•"/>
            </a:pPr>
            <a:r>
              <a:rPr lang="en-US" dirty="0"/>
              <a:t>Connect through Leadership Development Program (Strongfield Project)</a:t>
            </a:r>
          </a:p>
          <a:p>
            <a:pPr marL="1065327" lvl="2" indent="-168210">
              <a:buFont typeface="Arial" panose="020B0604020202020204" pitchFamily="34" charset="0"/>
              <a:buChar char="•"/>
            </a:pPr>
            <a:r>
              <a:rPr lang="en-US" dirty="0"/>
              <a:t>There are about 28 LDP agencies who are not members of the DVIRC</a:t>
            </a:r>
          </a:p>
          <a:p>
            <a:pPr marL="616769" lvl="1" indent="-168210">
              <a:buFont typeface="Arial" panose="020B0604020202020204" pitchFamily="34" charset="0"/>
              <a:buChar char="•"/>
            </a:pPr>
            <a:r>
              <a:rPr lang="en-US" dirty="0"/>
              <a:t>Compass Point </a:t>
            </a:r>
          </a:p>
          <a:p>
            <a:pPr marL="616769" lvl="1" indent="-168210">
              <a:buFont typeface="Arial" panose="020B0604020202020204" pitchFamily="34" charset="0"/>
              <a:buChar char="•"/>
            </a:pPr>
            <a:r>
              <a:rPr lang="en-US" dirty="0"/>
              <a:t>CPEDV (state coalition)</a:t>
            </a:r>
          </a:p>
          <a:p>
            <a:pPr marL="1065327" lvl="2" indent="-168210" defTabSz="897118">
              <a:buFont typeface="Arial" panose="020B0604020202020204" pitchFamily="34" charset="0"/>
              <a:buChar char="•"/>
              <a:defRPr/>
            </a:pPr>
            <a:r>
              <a:rPr lang="en-US" dirty="0"/>
              <a:t>6 regions– approximately 123 DV agencies in CA who are members </a:t>
            </a:r>
          </a:p>
          <a:p>
            <a:endParaRPr lang="en-US" dirty="0"/>
          </a:p>
          <a:p>
            <a:r>
              <a:rPr lang="en-US" b="1" dirty="0" smtClean="0"/>
              <a:t>Continuing</a:t>
            </a:r>
            <a:r>
              <a:rPr lang="en-US" b="1" baseline="0" dirty="0" smtClean="0"/>
              <a:t> to ensure the collaboration btwn DV agencies</a:t>
            </a:r>
          </a:p>
          <a:p>
            <a:pPr marL="168210" indent="-168210">
              <a:buFont typeface="Arial" panose="020B0604020202020204" pitchFamily="34" charset="0"/>
              <a:buChar char="•"/>
            </a:pPr>
            <a:r>
              <a:rPr lang="en-US" baseline="0" dirty="0" smtClean="0"/>
              <a:t>Increasing members in the DVIRC steering committee (Network/leadership opportunities)</a:t>
            </a:r>
          </a:p>
          <a:p>
            <a:pPr marL="616769" lvl="1" indent="-168210" defTabSz="897118">
              <a:buFont typeface="Arial" panose="020B0604020202020204" pitchFamily="34" charset="0"/>
              <a:buChar char="•"/>
              <a:defRPr/>
            </a:pPr>
            <a:r>
              <a:rPr lang="en-US" baseline="0" dirty="0" smtClean="0"/>
              <a:t>Regional Directors (engage and cultivate emerging leaders) such is done with CPEDV</a:t>
            </a:r>
          </a:p>
          <a:p>
            <a:pPr marL="168210" lvl="1" indent="-168210" defTabSz="897118">
              <a:buFont typeface="Arial" panose="020B0604020202020204" pitchFamily="34" charset="0"/>
              <a:buChar char="•"/>
              <a:defRPr/>
            </a:pPr>
            <a:r>
              <a:rPr lang="en-US" dirty="0"/>
              <a:t>Regional meetings/trainings – webinars (was trying to have individual agencies trainings previously with the 35 agencies)</a:t>
            </a:r>
          </a:p>
          <a:p>
            <a:pPr marL="0" lvl="1" defTabSz="897118">
              <a:defRPr/>
            </a:pPr>
            <a:endParaRPr lang="en-US" baseline="0" dirty="0" smtClean="0"/>
          </a:p>
          <a:p>
            <a:r>
              <a:rPr lang="en-US" b="1" dirty="0" smtClean="0"/>
              <a:t>Further </a:t>
            </a:r>
            <a:r>
              <a:rPr lang="en-US" b="1" dirty="0"/>
              <a:t>utilization of the Community Section of the DVIRC</a:t>
            </a:r>
          </a:p>
          <a:p>
            <a:pPr marL="168210" indent="-168210">
              <a:buFont typeface="Arial" panose="020B0604020202020204" pitchFamily="34" charset="0"/>
              <a:buChar char="•"/>
            </a:pPr>
            <a:r>
              <a:rPr lang="en-US" dirty="0"/>
              <a:t>Learn how the Community Section caters for different audiences in the DV field</a:t>
            </a:r>
          </a:p>
          <a:p>
            <a:pPr marL="616769" lvl="1" indent="-168210" defTabSz="897118">
              <a:buFont typeface="Arial" panose="020B0604020202020204" pitchFamily="34" charset="0"/>
              <a:buChar char="•"/>
              <a:defRPr/>
            </a:pPr>
            <a:r>
              <a:rPr lang="en-US" dirty="0"/>
              <a:t>Executive Directors vs. Front Line Advocates (leadership versus advocates)</a:t>
            </a:r>
            <a:endParaRPr lang="en-US" sz="1600" dirty="0"/>
          </a:p>
          <a:p>
            <a:endParaRPr lang="en-US" dirty="0"/>
          </a:p>
          <a:p>
            <a:pPr marL="168210" lvl="1" indent="-168210" defTabSz="897118">
              <a:buFont typeface="Arial" panose="020B0604020202020204" pitchFamily="34" charset="0"/>
              <a:buChar char="•"/>
              <a:defRPr/>
            </a:pPr>
            <a:r>
              <a:rPr lang="en-US" dirty="0"/>
              <a:t>WI Volunteer 40 hour training remodeled – recreating the 40 hour DV training to become more accessible to volunteers who may live far from a DV shelter (such in rural locations) – a hybrid training combining online &amp; in-person training and using the DVIRC for the online portions</a:t>
            </a:r>
          </a:p>
          <a:p>
            <a:pPr marL="0" lvl="1" defTabSz="897118">
              <a:defRPr/>
            </a:pPr>
            <a:r>
              <a:rPr lang="en-US" dirty="0"/>
              <a:t> </a:t>
            </a:r>
          </a:p>
          <a:p>
            <a:pPr marL="168210" lvl="1" indent="-168210" defTabSz="897118">
              <a:buFont typeface="Arial" panose="020B0604020202020204" pitchFamily="34" charset="0"/>
              <a:buChar char="•"/>
              <a:defRPr/>
            </a:pPr>
            <a:r>
              <a:rPr lang="en-US" dirty="0"/>
              <a:t>Our WI Executive Directors is the Liaison for the 2</a:t>
            </a:r>
            <a:r>
              <a:rPr lang="en-US" baseline="30000" dirty="0"/>
              <a:t>nd</a:t>
            </a:r>
            <a:r>
              <a:rPr lang="en-US" dirty="0"/>
              <a:t> LDP Cohort. This cohort is submitting an LOI to the Blue Shield Foundation to continue the collaboration beyond their LDP years. She has pitched using the DVIRC as their form of communication and sharing of knowledge via the features found on the community section. </a:t>
            </a:r>
          </a:p>
          <a:p>
            <a:pPr marL="616769" lvl="1" indent="-168210">
              <a:buFont typeface="Arial" panose="020B0604020202020204" pitchFamily="34" charset="0"/>
              <a:buChar char="•"/>
            </a:pPr>
            <a:r>
              <a:rPr lang="en-US" dirty="0"/>
              <a:t>Store information on the DVIRC</a:t>
            </a:r>
          </a:p>
          <a:p>
            <a:r>
              <a:rPr lang="en-US" dirty="0"/>
              <a:t> </a:t>
            </a:r>
            <a:endParaRPr lang="en-US" sz="1600" dirty="0"/>
          </a:p>
          <a:p>
            <a:endParaRPr lang="en-US" b="1" dirty="0"/>
          </a:p>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12</a:t>
            </a:fld>
            <a:endParaRPr lang="en-US" dirty="0"/>
          </a:p>
        </p:txBody>
      </p:sp>
    </p:spTree>
    <p:extLst>
      <p:ext uri="{BB962C8B-B14F-4D97-AF65-F5344CB8AC3E}">
        <p14:creationId xmlns:p14="http://schemas.microsoft.com/office/powerpoint/2010/main" val="307713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13</a:t>
            </a:fld>
            <a:endParaRPr lang="en-US" dirty="0"/>
          </a:p>
        </p:txBody>
      </p:sp>
    </p:spTree>
    <p:extLst>
      <p:ext uri="{BB962C8B-B14F-4D97-AF65-F5344CB8AC3E}">
        <p14:creationId xmlns:p14="http://schemas.microsoft.com/office/powerpoint/2010/main" val="196949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Children’s Resources include – Child Care, Child Care during support group, etc.</a:t>
            </a:r>
          </a:p>
          <a:p>
            <a:endParaRPr lang="en-US" dirty="0" smtClean="0"/>
          </a:p>
          <a:p>
            <a:r>
              <a:rPr lang="en-US" dirty="0" smtClean="0"/>
              <a:t>Housing Resources</a:t>
            </a:r>
            <a:r>
              <a:rPr lang="en-US" baseline="0" dirty="0" smtClean="0"/>
              <a:t> include – Info on Evictions, homeless shelters, information lines, rent assistance, transitional shelters, etc.</a:t>
            </a:r>
            <a:endParaRPr lang="en-US" dirty="0"/>
          </a:p>
        </p:txBody>
      </p:sp>
      <p:sp>
        <p:nvSpPr>
          <p:cNvPr id="4" name="Slide Number Placeholder 3"/>
          <p:cNvSpPr>
            <a:spLocks noGrp="1"/>
          </p:cNvSpPr>
          <p:nvPr>
            <p:ph type="sldNum" sz="quarter" idx="10"/>
          </p:nvPr>
        </p:nvSpPr>
        <p:spPr/>
        <p:txBody>
          <a:bodyPr/>
          <a:lstStyle/>
          <a:p>
            <a:fld id="{A0125FC0-86AD-469A-82BD-8D950C60FA2A}" type="slidenum">
              <a:rPr lang="en-US" smtClean="0"/>
              <a:pPr/>
              <a:t>14</a:t>
            </a:fld>
            <a:endParaRPr lang="en-US" dirty="0"/>
          </a:p>
        </p:txBody>
      </p:sp>
    </p:spTree>
    <p:extLst>
      <p:ext uri="{BB962C8B-B14F-4D97-AF65-F5344CB8AC3E}">
        <p14:creationId xmlns:p14="http://schemas.microsoft.com/office/powerpoint/2010/main" val="370262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18">
              <a:defRPr/>
            </a:pPr>
            <a:r>
              <a:rPr lang="en-US" b="0" i="0" u="none" strike="noStrike" dirty="0" smtClean="0">
                <a:solidFill>
                  <a:srgbClr val="000000"/>
                </a:solidFill>
                <a:effectLst/>
                <a:latin typeface="Arial"/>
              </a:rPr>
              <a:t>MARIYA</a:t>
            </a:r>
          </a:p>
          <a:p>
            <a:pPr defTabSz="897118">
              <a:defRPr/>
            </a:pPr>
            <a:r>
              <a:rPr lang="en-US" b="0" i="0" u="none" strike="noStrike" dirty="0" smtClean="0">
                <a:solidFill>
                  <a:srgbClr val="000000"/>
                </a:solidFill>
                <a:effectLst/>
                <a:latin typeface="Arial"/>
              </a:rPr>
              <a:t>Today, 35 agencies throughout California are utilizing the Domestic Violence Information and Referral Center (DVIRC).  </a:t>
            </a:r>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15</a:t>
            </a:fld>
            <a:endParaRPr lang="en-US" dirty="0"/>
          </a:p>
        </p:txBody>
      </p:sp>
    </p:spTree>
    <p:extLst>
      <p:ext uri="{BB962C8B-B14F-4D97-AF65-F5344CB8AC3E}">
        <p14:creationId xmlns:p14="http://schemas.microsoft.com/office/powerpoint/2010/main" val="59008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18">
              <a:defRPr/>
            </a:pPr>
            <a:r>
              <a:rPr lang="en-US" sz="1200" b="0" i="0" kern="1200" dirty="0" smtClean="0">
                <a:solidFill>
                  <a:schemeClr val="tx1"/>
                </a:solidFill>
                <a:effectLst/>
                <a:latin typeface="+mn-lt"/>
                <a:ea typeface="+mn-ea"/>
                <a:cs typeface="+mn-cs"/>
              </a:rPr>
              <a:t>It has been funded by the Strong Field Project (jointly funded by the Women’s Foundation of California and Blue Shield Against Violence Program), the Verizon Foundation, the Blue Shield Foundation of California, and the David B. Gold Foundation.</a:t>
            </a:r>
          </a:p>
          <a:p>
            <a:pPr defTabSz="897118">
              <a:defRPr/>
            </a:pPr>
            <a:endParaRPr lang="en-US" dirty="0">
              <a:solidFill>
                <a:srgbClr val="002060"/>
              </a:solidFill>
            </a:endParaRPr>
          </a:p>
          <a:p>
            <a:pPr defTabSz="897118">
              <a:defRPr/>
            </a:pPr>
            <a:r>
              <a:rPr lang="en-US" b="1" dirty="0">
                <a:solidFill>
                  <a:srgbClr val="002060"/>
                </a:solidFill>
              </a:rPr>
              <a:t>Grants for DVIRC Project (no need to mention costs unless asked)</a:t>
            </a:r>
          </a:p>
          <a:p>
            <a:pPr defTabSz="897118">
              <a:defRPr/>
            </a:pPr>
            <a:endParaRPr lang="en-US" dirty="0"/>
          </a:p>
          <a:p>
            <a:pPr marL="168210" indent="-168210" defTabSz="897118">
              <a:buFont typeface="Arial" panose="020B0604020202020204" pitchFamily="34" charset="0"/>
              <a:buChar char="•"/>
              <a:defRPr/>
            </a:pPr>
            <a:r>
              <a:rPr lang="en-US" b="1" dirty="0"/>
              <a:t>Strong Field Project </a:t>
            </a:r>
            <a:r>
              <a:rPr lang="en-US" dirty="0"/>
              <a:t>(Collaboration btwn Blue Shield and Women’s Foundation in CA)– $100,000</a:t>
            </a:r>
          </a:p>
          <a:p>
            <a:pPr marL="616769" lvl="1" indent="-168210" defTabSz="897118">
              <a:buFont typeface="Arial" panose="020B0604020202020204" pitchFamily="34" charset="0"/>
              <a:buChar char="•"/>
              <a:defRPr/>
            </a:pPr>
            <a:r>
              <a:rPr lang="en-US" sz="800" dirty="0"/>
              <a:t>Funding to move forward on the implementation and initial testing of the DVIRC . </a:t>
            </a:r>
          </a:p>
          <a:p>
            <a:pPr marL="616769" lvl="1" indent="-168210" defTabSz="897118">
              <a:buFont typeface="Arial" panose="020B0604020202020204" pitchFamily="34" charset="0"/>
              <a:buChar char="•"/>
              <a:defRPr/>
            </a:pPr>
            <a:r>
              <a:rPr lang="en-US" sz="800" dirty="0"/>
              <a:t>Strong Field Project began in 2010. Originally was a 4 year program to strengthen the DV Field in CA. They have a Leadership Development Program and an Organizational Strengths Grants program. We received an Organizational Strengths Grant to move the DVIRC from the implementation to initial testing of the DVIRC. </a:t>
            </a:r>
            <a:endParaRPr lang="en-US" sz="2400" dirty="0"/>
          </a:p>
          <a:p>
            <a:pPr marL="168210" indent="-168210" defTabSz="897118">
              <a:buFont typeface="Arial" panose="020B0604020202020204" pitchFamily="34" charset="0"/>
              <a:buChar char="•"/>
              <a:defRPr/>
            </a:pPr>
            <a:r>
              <a:rPr lang="en-US" b="1" dirty="0"/>
              <a:t>Verizon Foundation </a:t>
            </a:r>
            <a:r>
              <a:rPr lang="en-US" dirty="0"/>
              <a:t>gave about 10-20K – technical support for the project</a:t>
            </a:r>
          </a:p>
          <a:p>
            <a:pPr marL="168210" indent="-168210" defTabSz="897118">
              <a:buFont typeface="Arial" panose="020B0604020202020204" pitchFamily="34" charset="0"/>
              <a:buChar char="•"/>
              <a:defRPr/>
            </a:pPr>
            <a:r>
              <a:rPr lang="en-US" b="1" dirty="0"/>
              <a:t>Blue Shield Foundation </a:t>
            </a:r>
            <a:r>
              <a:rPr lang="en-US" dirty="0"/>
              <a:t>– </a:t>
            </a:r>
            <a:r>
              <a:rPr lang="en-US" b="1" dirty="0"/>
              <a:t>$230 K – </a:t>
            </a:r>
            <a:r>
              <a:rPr lang="en-US" dirty="0"/>
              <a:t>Because they were so happy with the outcomes of the Strong Field Project Grant, they invited our agency to test what the expansion of the DVIRC to a rural area (Harrington House in Crescent City – Del Norte County) and suburban area (Coalition for Family Harmony in Oxnard – Ventura County). And see how an entire county (Santa Clara County) can utilize the system since all of the agencies were members of the system already. </a:t>
            </a:r>
          </a:p>
          <a:p>
            <a:pPr marL="168210" indent="-168210" defTabSz="897118">
              <a:buFont typeface="Arial" panose="020B0604020202020204" pitchFamily="34" charset="0"/>
              <a:buChar char="•"/>
              <a:defRPr/>
            </a:pPr>
            <a:r>
              <a:rPr lang="en-US" b="1" dirty="0"/>
              <a:t>David B. Gold Foundation </a:t>
            </a:r>
            <a:r>
              <a:rPr lang="en-US" dirty="0"/>
              <a:t>- </a:t>
            </a:r>
            <a:r>
              <a:rPr lang="en-US" b="1" dirty="0"/>
              <a:t>$10,000</a:t>
            </a:r>
            <a:r>
              <a:rPr lang="en-US" dirty="0"/>
              <a:t> to further strengthen the tool and its integration with the W.O.M.A.N., Inc. 24-hour domestic violence support line.</a:t>
            </a:r>
          </a:p>
          <a:p>
            <a:pPr defTabSz="897118">
              <a:defRPr/>
            </a:pPr>
            <a:endParaRPr lang="en-US" dirty="0"/>
          </a:p>
          <a:p>
            <a:pPr defTabSz="897118">
              <a:defRPr/>
            </a:pPr>
            <a:r>
              <a:rPr lang="en-US" b="1" dirty="0"/>
              <a:t>No need to mention costs unless asked:</a:t>
            </a:r>
          </a:p>
          <a:p>
            <a:pPr defTabSz="897118">
              <a:defRPr/>
            </a:pPr>
            <a:r>
              <a:rPr lang="en-US" dirty="0">
                <a:solidFill>
                  <a:srgbClr val="002060"/>
                </a:solidFill>
              </a:rPr>
              <a:t>Approx. 500 K – Total of Grant Projects</a:t>
            </a:r>
          </a:p>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16</a:t>
            </a:fld>
            <a:endParaRPr lang="en-US" dirty="0"/>
          </a:p>
        </p:txBody>
      </p:sp>
    </p:spTree>
    <p:extLst>
      <p:ext uri="{BB962C8B-B14F-4D97-AF65-F5344CB8AC3E}">
        <p14:creationId xmlns:p14="http://schemas.microsoft.com/office/powerpoint/2010/main" val="9759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a:t>
            </a:r>
          </a:p>
          <a:p>
            <a:endParaRPr lang="en-US" dirty="0" smtClean="0"/>
          </a:p>
          <a:p>
            <a:r>
              <a:rPr lang="en-US" dirty="0" smtClean="0"/>
              <a:t>These are the features now available on the website. We would like to implement additional features in the future as more users gain access and we better understand the needs of DV</a:t>
            </a:r>
            <a:r>
              <a:rPr lang="en-US" baseline="0" dirty="0" smtClean="0"/>
              <a:t> agencies through this website.</a:t>
            </a:r>
          </a:p>
          <a:p>
            <a:endParaRPr lang="en-US" baseline="0" dirty="0" smtClean="0"/>
          </a:p>
          <a:p>
            <a:r>
              <a:rPr lang="en-US" baseline="0" dirty="0" smtClean="0"/>
              <a:t>Examples: alert system, internal agency communication, etc. </a:t>
            </a:r>
            <a:endParaRPr lang="en-US" dirty="0"/>
          </a:p>
        </p:txBody>
      </p:sp>
      <p:sp>
        <p:nvSpPr>
          <p:cNvPr id="4" name="Slide Number Placeholder 3"/>
          <p:cNvSpPr>
            <a:spLocks noGrp="1"/>
          </p:cNvSpPr>
          <p:nvPr>
            <p:ph type="sldNum" sz="quarter" idx="10"/>
          </p:nvPr>
        </p:nvSpPr>
        <p:spPr/>
        <p:txBody>
          <a:bodyPr/>
          <a:lstStyle/>
          <a:p>
            <a:fld id="{A0125FC0-86AD-469A-82BD-8D950C60FA2A}" type="slidenum">
              <a:rPr lang="en-US" smtClean="0"/>
              <a:pPr/>
              <a:t>17</a:t>
            </a:fld>
            <a:endParaRPr lang="en-US" dirty="0"/>
          </a:p>
        </p:txBody>
      </p:sp>
    </p:spTree>
    <p:extLst>
      <p:ext uri="{BB962C8B-B14F-4D97-AF65-F5344CB8AC3E}">
        <p14:creationId xmlns:p14="http://schemas.microsoft.com/office/powerpoint/2010/main" val="293815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baseline="0" dirty="0" smtClean="0"/>
              <a:t>Presentation Objectives:</a:t>
            </a:r>
            <a:endParaRPr lang="en-US" dirty="0"/>
          </a:p>
          <a:p>
            <a:pPr marL="224279" indent="-224279">
              <a:buAutoNum type="arabicParenR"/>
            </a:pPr>
            <a:r>
              <a:rPr lang="en-US" dirty="0"/>
              <a:t>Learn how to successfully incorporate technology into the domestic violence field to build a strong, coordinated network of domestic violence service providers. </a:t>
            </a:r>
          </a:p>
          <a:p>
            <a:pPr marL="616769" lvl="1" indent="-168210">
              <a:buFont typeface="Arial" panose="020B0604020202020204" pitchFamily="34" charset="0"/>
              <a:buChar char="•"/>
            </a:pPr>
            <a:r>
              <a:rPr lang="en-US" dirty="0"/>
              <a:t>Ex/ DVIRC has over 34 agencies accessing it now</a:t>
            </a:r>
          </a:p>
          <a:p>
            <a:endParaRPr lang="en-US" dirty="0"/>
          </a:p>
          <a:p>
            <a:r>
              <a:rPr lang="en-US" dirty="0"/>
              <a:t>2) Learn how technology can be utilized when establishing and building collaborations. </a:t>
            </a:r>
          </a:p>
          <a:p>
            <a:pPr marL="616769" lvl="1" indent="-168210">
              <a:buFont typeface="Arial" panose="020B0604020202020204" pitchFamily="34" charset="0"/>
              <a:buChar char="•"/>
            </a:pPr>
            <a:r>
              <a:rPr lang="en-US" dirty="0">
                <a:solidFill>
                  <a:srgbClr val="FF0000"/>
                </a:solidFill>
              </a:rPr>
              <a:t>Ex/Technology can offer ease when communicating and coordinating services offer a space to exchange ideas and can be supportive when offering referrals and resources to volunteers.  </a:t>
            </a:r>
          </a:p>
          <a:p>
            <a:pPr marL="448559" lvl="1"/>
            <a:endParaRPr lang="en-US" dirty="0">
              <a:solidFill>
                <a:srgbClr val="FF0000"/>
              </a:solidFill>
            </a:endParaRPr>
          </a:p>
          <a:p>
            <a:r>
              <a:rPr lang="en-US" dirty="0"/>
              <a:t>3) Learn how the DVIRC has made a positive impact in case management and goal setting</a:t>
            </a:r>
          </a:p>
          <a:p>
            <a:pPr marL="616769" lvl="1" indent="-168210">
              <a:buFont typeface="Arial" panose="020B0604020202020204" pitchFamily="34" charset="0"/>
              <a:buChar char="•"/>
            </a:pPr>
            <a:r>
              <a:rPr lang="en-US" dirty="0"/>
              <a:t>offering downloadable and printable resource guides tailored to meet specific client needs. These can be pivotal when offering case management and help survivors move toward meeting their case management goals.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18</a:t>
            </a:fld>
            <a:endParaRPr lang="en-US" dirty="0"/>
          </a:p>
        </p:txBody>
      </p:sp>
    </p:spTree>
    <p:extLst>
      <p:ext uri="{BB962C8B-B14F-4D97-AF65-F5344CB8AC3E}">
        <p14:creationId xmlns:p14="http://schemas.microsoft.com/office/powerpoint/2010/main" val="154942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7118">
              <a:defRPr/>
            </a:pPr>
            <a:r>
              <a:rPr lang="en-US" b="1" dirty="0" smtClean="0"/>
              <a:t>JILL</a:t>
            </a:r>
            <a:r>
              <a:rPr lang="en-US" b="1" baseline="0" dirty="0" smtClean="0"/>
              <a:t> </a:t>
            </a:r>
            <a:endParaRPr lang="en-US" b="1" dirty="0" smtClean="0"/>
          </a:p>
          <a:p>
            <a:pPr defTabSz="897118">
              <a:defRPr/>
            </a:pPr>
            <a:r>
              <a:rPr lang="en-US" b="1" dirty="0" smtClean="0"/>
              <a:t>Origins </a:t>
            </a:r>
            <a:r>
              <a:rPr lang="en-US" b="1" dirty="0"/>
              <a:t>of the idea for the DVIRC:</a:t>
            </a:r>
          </a:p>
          <a:p>
            <a:pPr marL="168210" indent="-168210" defTabSz="897118">
              <a:buFont typeface="Arial" panose="020B0604020202020204" pitchFamily="34" charset="0"/>
              <a:buChar char="•"/>
              <a:defRPr/>
            </a:pPr>
            <a:r>
              <a:rPr lang="en-US" dirty="0"/>
              <a:t>WI was established in 1978 originally as two bed shelter for survivors. The organization quickly realized that additional options were needed for survivors who could not or did not want to enter shelter for a number of different reasons. </a:t>
            </a:r>
          </a:p>
          <a:p>
            <a:pPr marL="168210" indent="-168210" defTabSz="897118">
              <a:buFont typeface="Arial" panose="020B0604020202020204" pitchFamily="34" charset="0"/>
              <a:buChar char="•"/>
              <a:defRPr/>
            </a:pPr>
            <a:endParaRPr lang="en-US" dirty="0"/>
          </a:p>
          <a:p>
            <a:pPr marL="168210" indent="-168210" defTabSz="897118">
              <a:buFont typeface="Arial" panose="020B0604020202020204" pitchFamily="34" charset="0"/>
              <a:buChar char="•"/>
              <a:defRPr/>
            </a:pPr>
            <a:r>
              <a:rPr lang="en-US" dirty="0"/>
              <a:t>In 1979, the 24-Hour DV Support Line was created, and our agency began receiving approximately 25-30 calls per month.  In 2010, we were receiving over 24,000 calls a year. We also became known as SF City’s Domestic Violence Support Line as we answered calls for 2 other DV shelters (Asian Women’s Shelter &amp; Riley Center) in San Francisco,  and today a trafficking agency as well (SAGE Project – Standing Against Global Exploitation).</a:t>
            </a:r>
          </a:p>
          <a:p>
            <a:pPr marL="168210" indent="-168210" defTabSz="897118">
              <a:buFont typeface="Arial" panose="020B0604020202020204" pitchFamily="34" charset="0"/>
              <a:buChar char="•"/>
              <a:defRPr/>
            </a:pPr>
            <a:endParaRPr lang="en-US" dirty="0"/>
          </a:p>
          <a:p>
            <a:pPr marL="168210" indent="-168210" defTabSz="897118">
              <a:buFont typeface="Arial" panose="020B0604020202020204" pitchFamily="34" charset="0"/>
              <a:buChar char="•"/>
              <a:defRPr/>
            </a:pPr>
            <a:r>
              <a:rPr lang="en-US" dirty="0"/>
              <a:t>One reason our agency received such a high volume of calls was that WI conducted a daily census of the San Francisco Bay Area DV agencies. WINC collected available DV bed information and dispatched it all day to survivors. Survivors, DV agencies, Other nonprofits, Hospitals, Law Enforcement, etc. called us for this information.  In fact, we learned that 32% of our calls were from people who were requested immediate DV shelter bed information.</a:t>
            </a:r>
          </a:p>
          <a:p>
            <a:pPr defTabSz="897118">
              <a:defRPr/>
            </a:pPr>
            <a:endParaRPr lang="en-US" dirty="0"/>
          </a:p>
          <a:p>
            <a:pPr marL="168210" indent="-168210" defTabSz="897118">
              <a:buFont typeface="Arial" panose="020B0604020202020204" pitchFamily="34" charset="0"/>
              <a:buChar char="•"/>
              <a:defRPr/>
            </a:pPr>
            <a:r>
              <a:rPr lang="en-US" dirty="0"/>
              <a:t>This strained staff/volunteer capacity and took attention away from providing peer counseling on the WINC 24/7 DV Support Line.</a:t>
            </a:r>
          </a:p>
          <a:p>
            <a:pPr defTabSz="897118">
              <a:defRPr/>
            </a:pPr>
            <a:endParaRPr lang="en-US" dirty="0"/>
          </a:p>
          <a:p>
            <a:pPr marL="168210" indent="-168210" defTabSz="897118">
              <a:buFont typeface="Arial" panose="020B0604020202020204" pitchFamily="34" charset="0"/>
              <a:buChar char="•"/>
              <a:defRPr/>
            </a:pPr>
            <a:r>
              <a:rPr lang="en-US" dirty="0"/>
              <a:t>WINC shouldn’t be the holder of this information, yet we also knew that there were sensitivities around giving access information out about availability at a DV Shelter.</a:t>
            </a:r>
            <a:endParaRPr lang="en-US" dirty="0" smtClean="0"/>
          </a:p>
          <a:p>
            <a:pPr marL="168210" indent="-168210">
              <a:buFont typeface="Arial" panose="020B0604020202020204" pitchFamily="34" charset="0"/>
              <a:buChar char="•"/>
            </a:pPr>
            <a:endParaRPr lang="en-US" dirty="0"/>
          </a:p>
          <a:p>
            <a:pPr marL="168210" indent="-168210" fontAlgn="base">
              <a:buFont typeface="Arial" panose="020B0604020202020204" pitchFamily="34" charset="0"/>
              <a:buChar char="•"/>
            </a:pPr>
            <a:r>
              <a:rPr lang="en-US" dirty="0"/>
              <a:t>Idea to put the shelter census online; we’d update the info by 11am or so, and DV shelters would be able to access and update it throughout the day resulting in fewer calls to WINC for pure shelter census info</a:t>
            </a:r>
          </a:p>
          <a:p>
            <a:pPr marL="168210" indent="-168210" fontAlgn="base">
              <a:buFont typeface="Arial" panose="020B0604020202020204" pitchFamily="34" charset="0"/>
              <a:buChar char="•"/>
            </a:pPr>
            <a:endParaRPr lang="en-US" dirty="0"/>
          </a:p>
          <a:p>
            <a:pPr marL="168210" indent="-168210" fontAlgn="base">
              <a:buFont typeface="Arial" panose="020B0604020202020204" pitchFamily="34" charset="0"/>
              <a:buChar char="•"/>
            </a:pPr>
            <a:r>
              <a:rPr lang="en-US" dirty="0"/>
              <a:t>Initial census was created on wordpress.com, but didn’t meet with approval from then Executive Director who came from a tech background. The Executive Director took the idea and expanded it, wanted to get all resource user manuals (referral lists), and agency info online for all DV agencies to be able to access the system.</a:t>
            </a:r>
          </a:p>
          <a:p>
            <a:pPr algn="l">
              <a:buNone/>
            </a:pPr>
            <a:endParaRPr lang="en-US" dirty="0" smtClean="0"/>
          </a:p>
        </p:txBody>
      </p:sp>
      <p:sp>
        <p:nvSpPr>
          <p:cNvPr id="4" name="Slide Number Placeholder 3"/>
          <p:cNvSpPr>
            <a:spLocks noGrp="1"/>
          </p:cNvSpPr>
          <p:nvPr>
            <p:ph type="sldNum" sz="quarter" idx="10"/>
          </p:nvPr>
        </p:nvSpPr>
        <p:spPr/>
        <p:txBody>
          <a:bodyPr/>
          <a:lstStyle/>
          <a:p>
            <a:fld id="{A0125FC0-86AD-469A-82BD-8D950C60FA2A}" type="slidenum">
              <a:rPr lang="en-US" smtClean="0"/>
              <a:pPr/>
              <a:t>2</a:t>
            </a:fld>
            <a:endParaRPr lang="en-US" dirty="0"/>
          </a:p>
        </p:txBody>
      </p:sp>
    </p:spTree>
    <p:extLst>
      <p:ext uri="{BB962C8B-B14F-4D97-AF65-F5344CB8AC3E}">
        <p14:creationId xmlns:p14="http://schemas.microsoft.com/office/powerpoint/2010/main" val="548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a:t>is the mission statement for the DVIRC project. This is a revision of the original mission statement. Because we have so many agencies involved in this project, WI established a steering committee that consists of DV advocates whose agency belongs to the DVIRC project. After the DVIRC had been in use for a few months, the steering committee got together and revised the mission statement to better articulate what the core of the DVIRC project consists of. --- As the mission statement was created by a partnership of organizations, this truly shows that the DVIRC is a collaborative project</a:t>
            </a:r>
            <a:r>
              <a:rPr lang="en-US" dirty="0" smtClean="0"/>
              <a:t>.</a:t>
            </a:r>
          </a:p>
          <a:p>
            <a:r>
              <a:rPr lang="en-US" dirty="0" smtClean="0"/>
              <a:t>MARIYA</a:t>
            </a:r>
            <a:endParaRPr lang="en-US" dirty="0"/>
          </a:p>
          <a:p>
            <a:endParaRPr lang="en-US" dirty="0"/>
          </a:p>
          <a:p>
            <a:endParaRPr lang="en-US" dirty="0"/>
          </a:p>
          <a:p>
            <a:r>
              <a:rPr lang="en-US" dirty="0"/>
              <a:t>The Domestic Violence Information and Referral Center (DVIRC) is a collaborative effort of the Domestic Violence Agencies of the 9 counties in the San Francisco Bay Area counties.  </a:t>
            </a:r>
          </a:p>
          <a:p>
            <a:pPr marL="168210" indent="-168210">
              <a:buFont typeface="Arial" panose="020B0604020202020204" pitchFamily="34" charset="0"/>
              <a:buChar char="•"/>
            </a:pPr>
            <a:r>
              <a:rPr lang="en-US" dirty="0"/>
              <a:t>This online, interactive database contains continually updated information necessary for DV agency staff to provide effective, efficient and appropriate client referrals.  </a:t>
            </a:r>
            <a:endParaRPr lang="en-US" b="1" dirty="0"/>
          </a:p>
          <a:p>
            <a:pPr marL="168210" indent="-168210">
              <a:buFont typeface="Arial" panose="020B0604020202020204" pitchFamily="34" charset="0"/>
              <a:buChar char="•"/>
            </a:pPr>
            <a:r>
              <a:rPr lang="en-US" dirty="0"/>
              <a:t>The DVIRC also allows the domestic violence field to access best practices, training resources, and other information and materials to help build staff skills and/or organizational capacity. </a:t>
            </a:r>
          </a:p>
          <a:p>
            <a:endParaRPr lang="en-US" dirty="0"/>
          </a:p>
        </p:txBody>
      </p:sp>
      <p:sp>
        <p:nvSpPr>
          <p:cNvPr id="4" name="Slide Number Placeholder 3"/>
          <p:cNvSpPr>
            <a:spLocks noGrp="1"/>
          </p:cNvSpPr>
          <p:nvPr>
            <p:ph type="sldNum" sz="quarter" idx="10"/>
          </p:nvPr>
        </p:nvSpPr>
        <p:spPr/>
        <p:txBody>
          <a:bodyPr/>
          <a:lstStyle/>
          <a:p>
            <a:fld id="{A0125FC0-86AD-469A-82BD-8D950C60FA2A}" type="slidenum">
              <a:rPr lang="en-US" smtClean="0"/>
              <a:pPr/>
              <a:t>3</a:t>
            </a:fld>
            <a:endParaRPr lang="en-US" dirty="0"/>
          </a:p>
        </p:txBody>
      </p:sp>
    </p:spTree>
    <p:extLst>
      <p:ext uri="{BB962C8B-B14F-4D97-AF65-F5344CB8AC3E}">
        <p14:creationId xmlns:p14="http://schemas.microsoft.com/office/powerpoint/2010/main" val="167011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a:t>(Mariya Slide)</a:t>
            </a:r>
          </a:p>
          <a:p>
            <a:pPr algn="l">
              <a:buNone/>
            </a:pPr>
            <a:endParaRPr lang="en-US" dirty="0"/>
          </a:p>
          <a:p>
            <a:pPr marL="168210" indent="-168210" defTabSz="897118">
              <a:buFont typeface="Arial" panose="020B0604020202020204" pitchFamily="34" charset="0"/>
              <a:buChar char="•"/>
              <a:defRPr/>
            </a:pPr>
            <a:r>
              <a:rPr lang="en-US" b="0" i="0" u="none" strike="noStrike" dirty="0" smtClean="0">
                <a:solidFill>
                  <a:srgbClr val="000000"/>
                </a:solidFill>
                <a:effectLst/>
                <a:latin typeface="Arial"/>
              </a:rPr>
              <a:t>In 2010, our</a:t>
            </a:r>
            <a:r>
              <a:rPr lang="en-US" b="0" i="0" u="none" strike="noStrike" baseline="0" dirty="0" smtClean="0">
                <a:solidFill>
                  <a:srgbClr val="000000"/>
                </a:solidFill>
                <a:effectLst/>
                <a:latin typeface="Arial"/>
              </a:rPr>
              <a:t> former ED </a:t>
            </a:r>
            <a:r>
              <a:rPr lang="en-US" b="0" i="0" u="none" strike="noStrike" dirty="0" smtClean="0">
                <a:solidFill>
                  <a:srgbClr val="000000"/>
                </a:solidFill>
                <a:effectLst/>
                <a:latin typeface="Arial"/>
              </a:rPr>
              <a:t>invited twenty-three anti-domestic violence agencies throughout the 9 Bay Area counties to come together for a discussion about how to use technology so that they can better understand what services are available to survivors and so that the agencies can enhance communications amongst themselves. </a:t>
            </a:r>
          </a:p>
          <a:p>
            <a:pPr defTabSz="897118">
              <a:defRPr/>
            </a:pPr>
            <a:endParaRPr lang="en-US" dirty="0"/>
          </a:p>
          <a:p>
            <a:pPr marL="168210" indent="-168210">
              <a:buFont typeface="Arial" panose="020B0604020202020204" pitchFamily="34" charset="0"/>
              <a:buChar char="•"/>
            </a:pPr>
            <a:r>
              <a:rPr lang="en-US" dirty="0"/>
              <a:t>23 agencies had been involved in the information gathering state, however, when I was brought onboard, there really were only 5 agencies who had signed a letter of agreement with WI to participate in 2011.  They hired me to be the human contact or the person in-between the DV agencies and the programmers. </a:t>
            </a:r>
          </a:p>
          <a:p>
            <a:pPr algn="l">
              <a:buNone/>
            </a:pPr>
            <a:endParaRPr lang="en-US" dirty="0"/>
          </a:p>
          <a:p>
            <a:pPr marL="168210" indent="-168210">
              <a:buFont typeface="Arial" panose="020B0604020202020204" pitchFamily="34" charset="0"/>
              <a:buChar char="•"/>
            </a:pPr>
            <a:r>
              <a:rPr lang="en-US" dirty="0"/>
              <a:t>After I came onboard, the DVIRC grew to include many more agencies in the Bay Area. Within one year, we had 20 DV agencies signed on. With that growth, we had to figure out how to better provide support to all of the agencies to orient them to the system. </a:t>
            </a:r>
          </a:p>
          <a:p>
            <a:pPr algn="l">
              <a:buNone/>
            </a:pPr>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5</a:t>
            </a:fld>
            <a:endParaRPr lang="en-US" dirty="0"/>
          </a:p>
        </p:txBody>
      </p:sp>
    </p:spTree>
    <p:extLst>
      <p:ext uri="{BB962C8B-B14F-4D97-AF65-F5344CB8AC3E}">
        <p14:creationId xmlns:p14="http://schemas.microsoft.com/office/powerpoint/2010/main" val="376435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 needed to incorporate fully</a:t>
            </a:r>
            <a:r>
              <a:rPr lang="en-US" baseline="0" dirty="0" smtClean="0"/>
              <a:t> b/f asking other agencies to do so:</a:t>
            </a:r>
            <a:endParaRPr lang="en-US" dirty="0" smtClean="0"/>
          </a:p>
          <a:p>
            <a:pPr marL="168210" indent="-168210">
              <a:buFont typeface="Arial" panose="020B0604020202020204" pitchFamily="34" charset="0"/>
              <a:buChar char="•"/>
            </a:pPr>
            <a:r>
              <a:rPr lang="en-US" baseline="0" dirty="0" smtClean="0"/>
              <a:t>At first lots of resistance to doing it citing lot of people have different ways of learning, easier to look at wall then look up resources (outdated info, lots of things crossed off)</a:t>
            </a:r>
          </a:p>
          <a:p>
            <a:pPr marL="168210" indent="-168210" defTabSz="897118">
              <a:buFont typeface="Arial" panose="020B0604020202020204" pitchFamily="34" charset="0"/>
              <a:buChar char="•"/>
              <a:defRPr/>
            </a:pPr>
            <a:r>
              <a:rPr lang="en-US" dirty="0" smtClean="0"/>
              <a:t>Got ride of paper binders</a:t>
            </a:r>
            <a:r>
              <a:rPr lang="en-US" baseline="0" dirty="0" smtClean="0"/>
              <a:t> and Wall of Resources</a:t>
            </a:r>
          </a:p>
          <a:p>
            <a:pPr marL="168210" indent="-168210">
              <a:buFont typeface="Arial" panose="020B0604020202020204" pitchFamily="34" charset="0"/>
              <a:buChar char="•"/>
            </a:pPr>
            <a:endParaRPr lang="en-US" baseline="0" dirty="0" smtClean="0"/>
          </a:p>
          <a:p>
            <a:r>
              <a:rPr lang="en-US" dirty="0" smtClean="0"/>
              <a:t>WI incorporated the DVIRC and now all volunteers use it in many different ways, from using it for support line to also using it for the 40 hour training</a:t>
            </a:r>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6</a:t>
            </a:fld>
            <a:endParaRPr lang="en-US" dirty="0"/>
          </a:p>
        </p:txBody>
      </p:sp>
    </p:spTree>
    <p:extLst>
      <p:ext uri="{BB962C8B-B14F-4D97-AF65-F5344CB8AC3E}">
        <p14:creationId xmlns:p14="http://schemas.microsoft.com/office/powerpoint/2010/main" val="267856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Member agencies in 9 San Francisco Bay Area counties</a:t>
            </a:r>
          </a:p>
          <a:p>
            <a:r>
              <a:rPr lang="en-US" dirty="0" smtClean="0"/>
              <a:t>2013:</a:t>
            </a:r>
            <a:r>
              <a:rPr lang="en-US" baseline="0" dirty="0" smtClean="0"/>
              <a:t> Expanded to include organizations in Santa Clara (Next Door Solutions, YWCA Silicon Valley, AACI, Asian Women’s Home) </a:t>
            </a:r>
          </a:p>
          <a:p>
            <a:r>
              <a:rPr lang="en-US" baseline="0" dirty="0" smtClean="0"/>
              <a:t>2014: Expanded to include DV agency in rural Del Norte County (Rural Human Services) and Ventura (Coalition for family harmony)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Del Norte County</a:t>
            </a:r>
            <a:r>
              <a:rPr lang="en-US" dirty="0" smtClean="0"/>
              <a:t> –Rural Human Services’ Harrington House in Crescent City will be a beta-testing agency for a rural area. The agency has been delivering domestic violence services to survivors since 1981.  They are located in one of the most rural and isolated areas in California, 365 miles north of San Francisco.  A person must drive 100 miles south or 120 miles east to reach community larger than 50,000 people.  Harrington House is an active community partner offering emergency domestic violence services, which include emergency shelter, adult and children individual and group counseling, legal aide, temporary restraining orders, domestic violence prevention education, tribal court advocacy, court accompaniment, food and clothing.</a:t>
            </a:r>
          </a:p>
          <a:p>
            <a:endParaRPr lang="en-US" baseline="0" dirty="0" smtClean="0"/>
          </a:p>
          <a:p>
            <a:r>
              <a:rPr lang="en-US" baseline="0" dirty="0" smtClean="0"/>
              <a:t>2015: Expanded </a:t>
            </a:r>
            <a:r>
              <a:rPr lang="en-US" baseline="0" dirty="0" err="1" smtClean="0"/>
              <a:t>expanded</a:t>
            </a:r>
            <a:r>
              <a:rPr lang="en-US" baseline="0" dirty="0" smtClean="0"/>
              <a:t> to include DV agency in Pasadena, CA (Los Angeles County), First DV Shelter added as member agency in 2016 </a:t>
            </a:r>
          </a:p>
          <a:p>
            <a:endParaRPr lang="en-US" baseline="0" dirty="0" smtClean="0"/>
          </a:p>
          <a:p>
            <a:r>
              <a:rPr lang="en-US" baseline="0" dirty="0" smtClean="0"/>
              <a:t>Broadening our geographic scope is an endeavor we will continue to work on in the coming year. </a:t>
            </a:r>
          </a:p>
        </p:txBody>
      </p:sp>
      <p:sp>
        <p:nvSpPr>
          <p:cNvPr id="4" name="Slide Number Placeholder 3"/>
          <p:cNvSpPr>
            <a:spLocks noGrp="1"/>
          </p:cNvSpPr>
          <p:nvPr>
            <p:ph type="sldNum" sz="quarter" idx="10"/>
          </p:nvPr>
        </p:nvSpPr>
        <p:spPr/>
        <p:txBody>
          <a:bodyPr/>
          <a:lstStyle/>
          <a:p>
            <a:fld id="{0FE8FBAC-5FEE-4E9A-A8BA-EA0EF31EEE66}" type="slidenum">
              <a:rPr lang="en-US" smtClean="0"/>
              <a:pPr/>
              <a:t>7</a:t>
            </a:fld>
            <a:endParaRPr lang="en-US" dirty="0"/>
          </a:p>
        </p:txBody>
      </p:sp>
    </p:spTree>
    <p:extLst>
      <p:ext uri="{BB962C8B-B14F-4D97-AF65-F5344CB8AC3E}">
        <p14:creationId xmlns:p14="http://schemas.microsoft.com/office/powerpoint/2010/main" val="172408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18">
              <a:defRPr/>
            </a:pPr>
            <a:r>
              <a:rPr lang="en-US" b="1" dirty="0" smtClean="0">
                <a:latin typeface="Century Schoolbook" panose="02040604050505020304" pitchFamily="18" charset="0"/>
              </a:rPr>
              <a:t>JILL </a:t>
            </a:r>
          </a:p>
          <a:p>
            <a:pPr defTabSz="897118">
              <a:defRPr/>
            </a:pPr>
            <a:r>
              <a:rPr lang="en-US" b="1" dirty="0" smtClean="0">
                <a:latin typeface="Century Schoolbook" panose="02040604050505020304" pitchFamily="18" charset="0"/>
              </a:rPr>
              <a:t>February 2014: Force By Design Creates DVIRC Analytics Report</a:t>
            </a:r>
            <a:endParaRPr lang="en-US" dirty="0"/>
          </a:p>
          <a:p>
            <a:pPr defTabSz="897118">
              <a:defRPr/>
            </a:pPr>
            <a:endParaRPr lang="en-US" dirty="0"/>
          </a:p>
          <a:p>
            <a:pPr marL="168210" indent="-168210" defTabSz="897118">
              <a:buFont typeface="Arial" panose="020B0604020202020204" pitchFamily="34" charset="0"/>
              <a:buChar char="•"/>
              <a:defRPr/>
            </a:pPr>
            <a:r>
              <a:rPr lang="en-US" dirty="0"/>
              <a:t>W.O.M.A.N., Inc. has also noticed a shift in the number of crisis line calls that our agency is receiving since the DVIRC has expanded to other agencies. – receiving 18,000 calls instead of 24,000 calls</a:t>
            </a:r>
          </a:p>
          <a:p>
            <a:pPr defTabSz="897118">
              <a:defRPr/>
            </a:pPr>
            <a:endParaRPr lang="en-US" dirty="0"/>
          </a:p>
          <a:p>
            <a:pPr marL="168210" indent="-168210" defTabSz="897118">
              <a:buFont typeface="Arial" panose="020B0604020202020204" pitchFamily="34" charset="0"/>
              <a:buChar char="•"/>
              <a:defRPr/>
            </a:pPr>
            <a:r>
              <a:rPr lang="en-US" dirty="0"/>
              <a:t>In order to determine if there is a correlation between DV agencies updating their own shelter information and accessing the DVIRC versus calling WI for this information, we worked with our technical consultants, Force By Design, to build reports that will provide us with information regarding who is accessing the DVIRC system and what features are being accessed the most. We believe that there is a correlation between more DV agencies accessing the DVIRC and W.I. receiving less crisis line calls requesting shelter census information from other DV agencies. If proven, this positive change would indicate that our DVIRC partner agencies are utilizing the DVIRC to make more informed, holistic decisions about referrals for their clients. </a:t>
            </a:r>
          </a:p>
          <a:p>
            <a:pPr defTabSz="897118">
              <a:defRPr/>
            </a:pPr>
            <a:endParaRPr lang="en-US" b="0" dirty="0" smtClean="0">
              <a:latin typeface="Century Schoolbook" panose="02040604050505020304" pitchFamily="18" charset="0"/>
            </a:endParaRPr>
          </a:p>
          <a:p>
            <a:pPr marL="168210" indent="-168210" defTabSz="897118">
              <a:buFont typeface="Arial" panose="020B0604020202020204" pitchFamily="34" charset="0"/>
              <a:buChar char="•"/>
              <a:defRPr/>
            </a:pPr>
            <a:r>
              <a:rPr lang="en-US" dirty="0"/>
              <a:t>Frees DV Support line for more in depth peer counseling with survivors</a:t>
            </a:r>
          </a:p>
        </p:txBody>
      </p:sp>
      <p:sp>
        <p:nvSpPr>
          <p:cNvPr id="4" name="Slide Number Placeholder 3"/>
          <p:cNvSpPr>
            <a:spLocks noGrp="1"/>
          </p:cNvSpPr>
          <p:nvPr>
            <p:ph type="sldNum" sz="quarter" idx="10"/>
          </p:nvPr>
        </p:nvSpPr>
        <p:spPr/>
        <p:txBody>
          <a:bodyPr/>
          <a:lstStyle/>
          <a:p>
            <a:fld id="{0FE8FBAC-5FEE-4E9A-A8BA-EA0EF31EEE66}" type="slidenum">
              <a:rPr lang="en-US" smtClean="0"/>
              <a:pPr/>
              <a:t>8</a:t>
            </a:fld>
            <a:endParaRPr lang="en-US" dirty="0"/>
          </a:p>
        </p:txBody>
      </p:sp>
    </p:spTree>
    <p:extLst>
      <p:ext uri="{BB962C8B-B14F-4D97-AF65-F5344CB8AC3E}">
        <p14:creationId xmlns:p14="http://schemas.microsoft.com/office/powerpoint/2010/main" val="253407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AND MARIYA</a:t>
            </a:r>
          </a:p>
          <a:p>
            <a:r>
              <a:rPr lang="en-US" dirty="0" smtClean="0"/>
              <a:t>-as calls to support</a:t>
            </a:r>
            <a:r>
              <a:rPr lang="en-US" baseline="0" dirty="0" smtClean="0"/>
              <a:t> line (for shelter census) go down, hits to the DVIRC go up.</a:t>
            </a:r>
          </a:p>
          <a:p>
            <a:r>
              <a:rPr lang="en-US" dirty="0" smtClean="0"/>
              <a:t>-frees up time and</a:t>
            </a:r>
            <a:r>
              <a:rPr lang="en-US" baseline="0" dirty="0" smtClean="0"/>
              <a:t> capacity, allowing staff more reflective space, not live in crisis mode all the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E8FBAC-5FEE-4E9A-A8BA-EA0EF31EEE66}" type="slidenum">
              <a:rPr lang="en-US" smtClean="0"/>
              <a:pPr/>
              <a:t>9</a:t>
            </a:fld>
            <a:endParaRPr lang="en-US" dirty="0"/>
          </a:p>
        </p:txBody>
      </p:sp>
    </p:spTree>
    <p:extLst>
      <p:ext uri="{BB962C8B-B14F-4D97-AF65-F5344CB8AC3E}">
        <p14:creationId xmlns:p14="http://schemas.microsoft.com/office/powerpoint/2010/main" val="169819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78181" y="4307205"/>
            <a:ext cx="5425439" cy="4080510"/>
          </a:xfrm>
          <a:prstGeom prst="rect">
            <a:avLst/>
          </a:prstGeom>
        </p:spPr>
        <p:txBody>
          <a:bodyPr lIns="90547" tIns="90547" rIns="90547" bIns="90547" anchor="t" anchorCtr="0">
            <a:noAutofit/>
          </a:bodyPr>
          <a:lstStyle/>
          <a:p>
            <a:r>
              <a:rPr lang="en-US" dirty="0" smtClean="0"/>
              <a:t>In</a:t>
            </a:r>
            <a:r>
              <a:rPr lang="en-US" baseline="0" dirty="0" smtClean="0"/>
              <a:t> November 2014, we put together a survey to assess how the DVIRC was impacting the survey participants in their day to day work. </a:t>
            </a:r>
            <a:endParaRPr dirty="0"/>
          </a:p>
        </p:txBody>
      </p:sp>
      <p:sp>
        <p:nvSpPr>
          <p:cNvPr id="103" name="Shape 103"/>
          <p:cNvSpPr>
            <a:spLocks noGrp="1" noRot="1" noChangeAspect="1"/>
          </p:cNvSpPr>
          <p:nvPr>
            <p:ph type="sldImg" idx="2"/>
          </p:nvPr>
        </p:nvSpPr>
        <p:spPr>
          <a:xfrm>
            <a:off x="1123950" y="679450"/>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3A7A7F3-55DA-4359-B56F-7159C9F0D37C}" type="datetimeFigureOut">
              <a:rPr lang="en-US" smtClean="0"/>
              <a:pPr/>
              <a:t>7/21/2016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D357F9-6D55-4FCC-92D0-D50343433A2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A7A7F3-55DA-4359-B56F-7159C9F0D37C}" type="datetimeFigureOut">
              <a:rPr lang="en-US" smtClean="0"/>
              <a:pPr/>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357F9-6D55-4FCC-92D0-D50343433A2A}" type="slidenum">
              <a:rPr lang="en-US" smtClean="0"/>
              <a:pPr/>
              <a:t>‹#›</a:t>
            </a:fld>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A7A7F3-55DA-4359-B56F-7159C9F0D37C}" type="datetimeFigureOut">
              <a:rPr lang="en-US" smtClean="0"/>
              <a:pPr/>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357F9-6D55-4FCC-92D0-D50343433A2A}" type="slidenum">
              <a:rPr lang="en-US" smtClean="0"/>
              <a:pPr/>
              <a:t>‹#›</a:t>
            </a:fld>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3A7A7F3-55DA-4359-B56F-7159C9F0D37C}" type="datetimeFigureOut">
              <a:rPr lang="en-US" smtClean="0"/>
              <a:pPr/>
              <a:t>7/21/2016</a:t>
            </a:fld>
            <a:endParaRPr lang="en-US" dirty="0"/>
          </a:p>
        </p:txBody>
      </p:sp>
      <p:sp>
        <p:nvSpPr>
          <p:cNvPr id="9" name="Slide Number Placeholder 8"/>
          <p:cNvSpPr>
            <a:spLocks noGrp="1"/>
          </p:cNvSpPr>
          <p:nvPr>
            <p:ph type="sldNum" sz="quarter" idx="15"/>
          </p:nvPr>
        </p:nvSpPr>
        <p:spPr/>
        <p:txBody>
          <a:bodyPr rtlCol="0"/>
          <a:lstStyle/>
          <a:p>
            <a:fld id="{DBD357F9-6D55-4FCC-92D0-D50343433A2A}"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3A7A7F3-55DA-4359-B56F-7159C9F0D37C}" type="datetimeFigureOut">
              <a:rPr lang="en-US" smtClean="0"/>
              <a:pPr/>
              <a:t>7/21/2016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BD357F9-6D55-4FCC-92D0-D50343433A2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3A7A7F3-55DA-4359-B56F-7159C9F0D37C}" type="datetimeFigureOut">
              <a:rPr lang="en-US" smtClean="0"/>
              <a:pPr/>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357F9-6D55-4FCC-92D0-D50343433A2A}"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3A7A7F3-55DA-4359-B56F-7159C9F0D37C}" type="datetimeFigureOut">
              <a:rPr lang="en-US" smtClean="0"/>
              <a:pPr/>
              <a:t>7/21/2016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D357F9-6D55-4FCC-92D0-D50343433A2A}"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3A7A7F3-55DA-4359-B56F-7159C9F0D37C}" type="datetimeFigureOut">
              <a:rPr lang="en-US" smtClean="0"/>
              <a:pPr/>
              <a:t>7/21/2016</a:t>
            </a:fld>
            <a:endParaRPr lang="en-US" dirty="0"/>
          </a:p>
        </p:txBody>
      </p:sp>
      <p:sp>
        <p:nvSpPr>
          <p:cNvPr id="7" name="Slide Number Placeholder 6"/>
          <p:cNvSpPr>
            <a:spLocks noGrp="1"/>
          </p:cNvSpPr>
          <p:nvPr>
            <p:ph type="sldNum" sz="quarter" idx="11"/>
          </p:nvPr>
        </p:nvSpPr>
        <p:spPr/>
        <p:txBody>
          <a:bodyPr rtlCol="0"/>
          <a:lstStyle/>
          <a:p>
            <a:fld id="{DBD357F9-6D55-4FCC-92D0-D50343433A2A}"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7A7F3-55DA-4359-B56F-7159C9F0D37C}" type="datetimeFigureOut">
              <a:rPr lang="en-US" smtClean="0"/>
              <a:pPr/>
              <a:t>7/21/2016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D357F9-6D55-4FCC-92D0-D50343433A2A}" type="slidenum">
              <a:rPr lang="en-US" smtClean="0"/>
              <a:pPr/>
              <a:t>‹#›</a:t>
            </a:fld>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3A7A7F3-55DA-4359-B56F-7159C9F0D37C}" type="datetimeFigureOut">
              <a:rPr lang="en-US" smtClean="0"/>
              <a:pPr/>
              <a:t>7/21/2016</a:t>
            </a:fld>
            <a:endParaRPr lang="en-US" dirty="0"/>
          </a:p>
        </p:txBody>
      </p:sp>
      <p:sp>
        <p:nvSpPr>
          <p:cNvPr id="22" name="Slide Number Placeholder 21"/>
          <p:cNvSpPr>
            <a:spLocks noGrp="1"/>
          </p:cNvSpPr>
          <p:nvPr>
            <p:ph type="sldNum" sz="quarter" idx="15"/>
          </p:nvPr>
        </p:nvSpPr>
        <p:spPr/>
        <p:txBody>
          <a:bodyPr rtlCol="0"/>
          <a:lstStyle/>
          <a:p>
            <a:fld id="{DBD357F9-6D55-4FCC-92D0-D50343433A2A}"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A7A7F3-55DA-4359-B56F-7159C9F0D37C}" type="datetimeFigureOut">
              <a:rPr lang="en-US" smtClean="0"/>
              <a:pPr/>
              <a:t>7/21/2016</a:t>
            </a:fld>
            <a:endParaRPr lang="en-US" dirty="0"/>
          </a:p>
        </p:txBody>
      </p:sp>
      <p:sp>
        <p:nvSpPr>
          <p:cNvPr id="18" name="Slide Number Placeholder 17"/>
          <p:cNvSpPr>
            <a:spLocks noGrp="1"/>
          </p:cNvSpPr>
          <p:nvPr>
            <p:ph type="sldNum" sz="quarter" idx="11"/>
          </p:nvPr>
        </p:nvSpPr>
        <p:spPr/>
        <p:txBody>
          <a:bodyPr rtlCol="0"/>
          <a:lstStyle/>
          <a:p>
            <a:fld id="{DBD357F9-6D55-4FCC-92D0-D50343433A2A}"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A7A7F3-55DA-4359-B56F-7159C9F0D37C}" type="datetimeFigureOut">
              <a:rPr lang="en-US" smtClean="0"/>
              <a:pPr/>
              <a:t>7/21/2016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D357F9-6D55-4FCC-92D0-D50343433A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dissolv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omaninc.org/wp-content/uploads/2016/01/annual-report-2015-1.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7438" y="3581400"/>
            <a:ext cx="6172200" cy="1219200"/>
          </a:xfrm>
        </p:spPr>
        <p:txBody>
          <a:bodyPr>
            <a:noAutofit/>
          </a:bodyPr>
          <a:lstStyle/>
          <a:p>
            <a:r>
              <a:rPr lang="en-US" sz="3000" b="0" dirty="0" smtClean="0"/>
              <a:t>A Collaborative &amp; Interactive Platform for Domestic Violence Agencies</a:t>
            </a:r>
          </a:p>
          <a:p>
            <a:endParaRPr lang="en-US" sz="3000" b="0" dirty="0" smtClean="0"/>
          </a:p>
          <a:p>
            <a:r>
              <a:rPr lang="en-US" sz="2000" b="0" dirty="0" smtClean="0"/>
              <a:t>Powered by W.O.M.A.N., Inc. &amp; Force by Design</a:t>
            </a:r>
            <a:endParaRPr lang="en-US" sz="20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2400"/>
            <a:ext cx="7669038" cy="2887716"/>
          </a:xfrm>
          <a:prstGeom prst="rect">
            <a:avLst/>
          </a:prstGeom>
          <a:ln>
            <a:noFill/>
          </a:ln>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432658"/>
            <a:ext cx="8229600" cy="984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Questrial"/>
              <a:buNone/>
            </a:pPr>
            <a:r>
              <a:rPr lang="en-US" sz="3000" b="0" i="0" u="none" strike="noStrike" cap="none" dirty="0" smtClean="0">
                <a:solidFill>
                  <a:schemeClr val="dk1"/>
                </a:solidFill>
                <a:ea typeface="Questrial"/>
                <a:cs typeface="Questrial"/>
                <a:sym typeface="Questrial"/>
              </a:rPr>
              <a:t>2014 End of Year Survey Results - Use </a:t>
            </a:r>
            <a:r>
              <a:rPr lang="en-US" sz="3000" b="0" i="0" u="none" strike="noStrike" cap="none" dirty="0">
                <a:solidFill>
                  <a:schemeClr val="dk1"/>
                </a:solidFill>
                <a:ea typeface="Questrial"/>
                <a:cs typeface="Questrial"/>
                <a:sym typeface="Questrial"/>
              </a:rPr>
              <a:t>of the Program</a:t>
            </a:r>
          </a:p>
        </p:txBody>
      </p:sp>
      <p:sp>
        <p:nvSpPr>
          <p:cNvPr id="106" name="Shape 106"/>
          <p:cNvSpPr txBox="1">
            <a:spLocks noGrp="1"/>
          </p:cNvSpPr>
          <p:nvPr>
            <p:ph type="body" idx="1"/>
          </p:nvPr>
        </p:nvSpPr>
        <p:spPr>
          <a:xfrm>
            <a:off x="457200" y="130186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300" b="0" i="0" u="none" strike="noStrike" cap="none" dirty="0">
                <a:solidFill>
                  <a:schemeClr val="dk1"/>
                </a:solidFill>
                <a:ea typeface="Times New Roman"/>
                <a:cs typeface="Times New Roman"/>
                <a:sym typeface="Times New Roman"/>
              </a:rPr>
              <a:t>Most participants have seen a </a:t>
            </a:r>
            <a:r>
              <a:rPr lang="en-US" sz="1300" b="1" i="0" u="none" strike="noStrike" cap="none" dirty="0">
                <a:solidFill>
                  <a:schemeClr val="dk1"/>
                </a:solidFill>
                <a:ea typeface="Times New Roman"/>
                <a:cs typeface="Times New Roman"/>
                <a:sym typeface="Times New Roman"/>
              </a:rPr>
              <a:t>steady amount of DVIRC usage </a:t>
            </a:r>
            <a:r>
              <a:rPr lang="en-US" sz="1300" b="0" i="0" u="none" strike="noStrike" cap="none" dirty="0">
                <a:solidFill>
                  <a:schemeClr val="dk1"/>
                </a:solidFill>
                <a:ea typeface="Times New Roman"/>
                <a:cs typeface="Times New Roman"/>
                <a:sym typeface="Times New Roman"/>
              </a:rPr>
              <a:t>at their agency (69%) in the past six months. 22% have seen an increase of usage during that time period and only 8% have seen a decrease</a:t>
            </a:r>
            <a:r>
              <a:rPr lang="en-US" sz="1300" b="0" i="0" u="none" strike="noStrike" cap="none" dirty="0" smtClean="0">
                <a:solidFill>
                  <a:schemeClr val="dk1"/>
                </a:solidFill>
                <a:ea typeface="Times New Roman"/>
                <a:cs typeface="Times New Roman"/>
                <a:sym typeface="Times New Roman"/>
              </a:rPr>
              <a:t>. </a:t>
            </a:r>
          </a:p>
          <a:p>
            <a:pPr marL="342900" marR="0" lvl="0" indent="-342900" algn="l" rtl="0">
              <a:spcBef>
                <a:spcPts val="0"/>
              </a:spcBef>
              <a:spcAft>
                <a:spcPts val="0"/>
              </a:spcAft>
              <a:buClr>
                <a:schemeClr val="dk1"/>
              </a:buClr>
              <a:buSzPct val="100000"/>
              <a:buFont typeface="Arial"/>
              <a:buChar char="•"/>
            </a:pPr>
            <a:r>
              <a:rPr lang="en-US" sz="1300" b="0" i="0" u="none" strike="noStrike" cap="none" dirty="0" smtClean="0">
                <a:solidFill>
                  <a:schemeClr val="dk1"/>
                </a:solidFill>
                <a:ea typeface="Times New Roman"/>
                <a:cs typeface="Times New Roman"/>
                <a:sym typeface="Times New Roman"/>
              </a:rPr>
              <a:t>Participants </a:t>
            </a:r>
            <a:r>
              <a:rPr lang="en-US" sz="1300" b="0" i="0" u="none" strike="noStrike" cap="none" dirty="0">
                <a:solidFill>
                  <a:schemeClr val="dk1"/>
                </a:solidFill>
                <a:ea typeface="Times New Roman"/>
                <a:cs typeface="Times New Roman"/>
                <a:sym typeface="Times New Roman"/>
              </a:rPr>
              <a:t>have found it </a:t>
            </a:r>
            <a:r>
              <a:rPr lang="en-US" sz="1300" b="1" i="0" u="none" strike="noStrike" cap="none" dirty="0">
                <a:solidFill>
                  <a:schemeClr val="dk1"/>
                </a:solidFill>
                <a:ea typeface="Times New Roman"/>
                <a:cs typeface="Times New Roman"/>
                <a:sym typeface="Times New Roman"/>
              </a:rPr>
              <a:t>Very Easy or Easy to implement </a:t>
            </a:r>
            <a:r>
              <a:rPr lang="en-US" sz="1300" b="0" i="0" u="none" strike="noStrike" cap="none" dirty="0">
                <a:solidFill>
                  <a:schemeClr val="dk1"/>
                </a:solidFill>
                <a:ea typeface="Times New Roman"/>
                <a:cs typeface="Times New Roman"/>
                <a:sym typeface="Times New Roman"/>
              </a:rPr>
              <a:t>the DVIRC into their day-to-day operations</a:t>
            </a:r>
            <a:r>
              <a:rPr lang="en-US" sz="1300" b="0" i="0" u="none" strike="noStrike" cap="none" dirty="0" smtClean="0">
                <a:solidFill>
                  <a:schemeClr val="dk1"/>
                </a:solidFill>
                <a:ea typeface="Times New Roman"/>
                <a:cs typeface="Times New Roman"/>
                <a:sym typeface="Times New Roman"/>
              </a:rPr>
              <a:t>. </a:t>
            </a:r>
            <a:endParaRPr lang="en-US" sz="1300" b="0" i="0" u="none" strike="noStrike" cap="none" dirty="0">
              <a:solidFill>
                <a:schemeClr val="dk1"/>
              </a:solidFill>
              <a:ea typeface="Times New Roman"/>
              <a:cs typeface="Times New Roman"/>
              <a:sym typeface="Times New Roman"/>
            </a:endParaRPr>
          </a:p>
        </p:txBody>
      </p:sp>
      <p:sp>
        <p:nvSpPr>
          <p:cNvPr id="107" name="Shape 107"/>
          <p:cNvSpPr txBox="1">
            <a:spLocks noGrp="1"/>
          </p:cNvSpPr>
          <p:nvPr>
            <p:ph type="sldNum" idx="4294967295"/>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Questrial"/>
                <a:ea typeface="Questrial"/>
                <a:cs typeface="Questrial"/>
                <a:sym typeface="Questrial"/>
              </a:rPr>
              <a:t>10</a:t>
            </a:fld>
            <a:endParaRPr lang="en-US" sz="1200" b="0" i="0" u="none" strike="noStrike" cap="none">
              <a:solidFill>
                <a:srgbClr val="888888"/>
              </a:solidFill>
              <a:latin typeface="Questrial"/>
              <a:ea typeface="Questrial"/>
              <a:cs typeface="Questrial"/>
              <a:sym typeface="Questrial"/>
            </a:endParaRPr>
          </a:p>
        </p:txBody>
      </p:sp>
      <p:sp>
        <p:nvSpPr>
          <p:cNvPr id="108" name="Shape 108"/>
          <p:cNvSpPr txBox="1">
            <a:spLocks noGrp="1"/>
          </p:cNvSpPr>
          <p:nvPr>
            <p:ph type="ftr" idx="4294967295"/>
          </p:nvPr>
        </p:nvSpPr>
        <p:spPr>
          <a:xfrm>
            <a:off x="1130300" y="6356350"/>
            <a:ext cx="72009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a:solidFill>
                  <a:srgbClr val="888888"/>
                </a:solidFill>
                <a:latin typeface="Questrial"/>
                <a:ea typeface="Questrial"/>
                <a:cs typeface="Questrial"/>
                <a:sym typeface="Questrial"/>
              </a:rPr>
              <a:t>Q. In the past six months, have you seen an increase, decrease or steady amount of DVIRC usage at your agency?</a:t>
            </a:r>
          </a:p>
          <a:p>
            <a:pPr marL="0" marR="0" lvl="0" indent="0" algn="ctr" rtl="0">
              <a:spcBef>
                <a:spcPts val="0"/>
              </a:spcBef>
              <a:buSzPct val="25000"/>
              <a:buNone/>
            </a:pPr>
            <a:r>
              <a:rPr lang="en-US" sz="1000" b="1" i="0" u="none" strike="noStrike" cap="none">
                <a:solidFill>
                  <a:srgbClr val="888888"/>
                </a:solidFill>
                <a:latin typeface="Questrial"/>
                <a:ea typeface="Questrial"/>
                <a:cs typeface="Questrial"/>
                <a:sym typeface="Questrial"/>
              </a:rPr>
              <a:t>Q. Our agency has found it easy to implement the DVIRC into our daily operations. </a:t>
            </a:r>
          </a:p>
        </p:txBody>
      </p:sp>
      <p:pic>
        <p:nvPicPr>
          <p:cNvPr id="109" name="Shape 109"/>
          <p:cNvPicPr preferRelativeResize="0"/>
          <p:nvPr/>
        </p:nvPicPr>
        <p:blipFill rotWithShape="1">
          <a:blip r:embed="rId3">
            <a:alphaModFix/>
          </a:blip>
          <a:srcRect/>
          <a:stretch/>
        </p:blipFill>
        <p:spPr>
          <a:xfrm>
            <a:off x="457200" y="2387167"/>
            <a:ext cx="4114800" cy="3404031"/>
          </a:xfrm>
          <a:prstGeom prst="rect">
            <a:avLst/>
          </a:prstGeom>
          <a:noFill/>
          <a:ln>
            <a:noFill/>
          </a:ln>
        </p:spPr>
      </p:pic>
      <p:grpSp>
        <p:nvGrpSpPr>
          <p:cNvPr id="110" name="Shape 110"/>
          <p:cNvGrpSpPr/>
          <p:nvPr/>
        </p:nvGrpSpPr>
        <p:grpSpPr>
          <a:xfrm>
            <a:off x="4876800" y="2387167"/>
            <a:ext cx="3860800" cy="3708832"/>
            <a:chOff x="3771900" y="4069719"/>
            <a:chExt cx="4980431" cy="1954582"/>
          </a:xfrm>
        </p:grpSpPr>
        <p:sp>
          <p:nvSpPr>
            <p:cNvPr id="111" name="Shape 111"/>
            <p:cNvSpPr/>
            <p:nvPr/>
          </p:nvSpPr>
          <p:spPr>
            <a:xfrm>
              <a:off x="3939032" y="4092444"/>
              <a:ext cx="4813299" cy="175805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dirty="0">
                  <a:solidFill>
                    <a:schemeClr val="dk1"/>
                  </a:solidFill>
                  <a:ea typeface="Arial"/>
                  <a:cs typeface="Arial"/>
                  <a:sym typeface="Arial"/>
                </a:rPr>
                <a:t>Successful Methods of Implementation</a:t>
              </a:r>
            </a:p>
            <a:p>
              <a:pPr marL="0" marR="0" lvl="0" indent="0" algn="ctr" rtl="0">
                <a:spcBef>
                  <a:spcPts val="0"/>
                </a:spcBef>
                <a:buNone/>
              </a:pPr>
              <a:endParaRPr sz="1200" b="1" i="0" u="none" strike="noStrike" cap="none" dirty="0">
                <a:solidFill>
                  <a:schemeClr val="dk1"/>
                </a:solidFil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Arial"/>
                  <a:cs typeface="Arial"/>
                  <a:sym typeface="Arial"/>
                </a:rPr>
                <a:t>Make or check on daily updates (i.e. space)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Arial"/>
                  <a:cs typeface="Arial"/>
                  <a:sym typeface="Arial"/>
                </a:rPr>
                <a:t>Use to find referrals and/or resources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Arial"/>
                  <a:cs typeface="Arial"/>
                  <a:sym typeface="Arial"/>
                </a:rPr>
                <a:t>Use while on crisis line</a:t>
              </a:r>
            </a:p>
            <a:p>
              <a:pPr marL="0" marR="0" lvl="0" indent="0" algn="l" rtl="0">
                <a:spcBef>
                  <a:spcPts val="0"/>
                </a:spcBef>
                <a:buNone/>
              </a:pPr>
              <a:endParaRPr sz="1200" i="1" dirty="0">
                <a:solidFill>
                  <a:schemeClr val="dk1"/>
                </a:solidFill>
                <a:ea typeface="Arial"/>
                <a:cs typeface="Arial"/>
                <a:sym typeface="Arial"/>
              </a:endParaRPr>
            </a:p>
            <a:p>
              <a:pPr marL="0" marR="0" lvl="0" indent="0" algn="l" rtl="0">
                <a:spcBef>
                  <a:spcPts val="0"/>
                </a:spcBef>
                <a:buSzPct val="25000"/>
                <a:buNone/>
              </a:pPr>
              <a:r>
                <a:rPr lang="en-US" sz="1200" i="1" dirty="0">
                  <a:solidFill>
                    <a:schemeClr val="dk1"/>
                  </a:solidFill>
                  <a:ea typeface="Arial"/>
                  <a:cs typeface="Arial"/>
                  <a:sym typeface="Arial"/>
                </a:rPr>
                <a:t>“We open the DVIRC each morning and use the resource to assist callers and other agencies for information.”</a:t>
              </a:r>
            </a:p>
            <a:p>
              <a:pPr marL="0" marR="0" lvl="0" indent="0" algn="l" rtl="0">
                <a:spcBef>
                  <a:spcPts val="0"/>
                </a:spcBef>
                <a:buNone/>
              </a:pPr>
              <a:endParaRPr sz="1200" i="1" dirty="0">
                <a:solidFill>
                  <a:schemeClr val="dk1"/>
                </a:solidFill>
                <a:ea typeface="Arial"/>
                <a:cs typeface="Arial"/>
                <a:sym typeface="Arial"/>
              </a:endParaRPr>
            </a:p>
            <a:p>
              <a:pPr marL="0" marR="0" lvl="0" indent="0" algn="l" rtl="0">
                <a:spcBef>
                  <a:spcPts val="0"/>
                </a:spcBef>
                <a:buSzPct val="25000"/>
                <a:buNone/>
              </a:pPr>
              <a:r>
                <a:rPr lang="en-US" sz="1200" i="1" dirty="0">
                  <a:solidFill>
                    <a:schemeClr val="dk1"/>
                  </a:solidFill>
                  <a:ea typeface="Arial"/>
                  <a:cs typeface="Arial"/>
                  <a:sym typeface="Arial"/>
                </a:rPr>
                <a:t>“We use the DVIRC all the time to get referrals and information to survivors of Domestic Violence.”</a:t>
              </a:r>
            </a:p>
            <a:p>
              <a:pPr marL="0" marR="0" lvl="0" indent="0" algn="l" rtl="0">
                <a:spcBef>
                  <a:spcPts val="0"/>
                </a:spcBef>
                <a:buNone/>
              </a:pPr>
              <a:endParaRPr sz="1200" i="1" dirty="0">
                <a:solidFill>
                  <a:schemeClr val="dk1"/>
                </a:solidFill>
                <a:ea typeface="Arial"/>
                <a:cs typeface="Arial"/>
                <a:sym typeface="Arial"/>
              </a:endParaRPr>
            </a:p>
            <a:p>
              <a:pPr marL="0" marR="0" lvl="0" indent="0" algn="l" rtl="0">
                <a:spcBef>
                  <a:spcPts val="0"/>
                </a:spcBef>
                <a:buSzPct val="25000"/>
                <a:buNone/>
              </a:pPr>
              <a:r>
                <a:rPr lang="en-US" sz="1200" i="1" dirty="0">
                  <a:solidFill>
                    <a:schemeClr val="dk1"/>
                  </a:solidFill>
                  <a:ea typeface="Arial"/>
                  <a:cs typeface="Arial"/>
                  <a:sym typeface="Arial"/>
                </a:rPr>
                <a:t>“As the helpline is the one shop stop for resources within the agency, we have included training on how to use DVIRC website to our Helpline training. So when anybody in the agency needs information DVIRC can provide, Helpline staff provide them the relevant information. “</a:t>
              </a:r>
            </a:p>
          </p:txBody>
        </p:sp>
        <p:sp>
          <p:nvSpPr>
            <p:cNvPr id="112" name="Shape 112"/>
            <p:cNvSpPr/>
            <p:nvPr/>
          </p:nvSpPr>
          <p:spPr>
            <a:xfrm>
              <a:off x="3771900" y="4069719"/>
              <a:ext cx="4914899" cy="1954582"/>
            </a:xfrm>
            <a:prstGeom prst="wedgeRoundRectCallout">
              <a:avLst>
                <a:gd name="adj1" fmla="val -46137"/>
                <a:gd name="adj2" fmla="val 52894"/>
                <a:gd name="adj3" fmla="val 16667"/>
              </a:avLst>
            </a:prstGeom>
            <a:noFill/>
            <a:ln w="25400" cap="flat" cmpd="sng">
              <a:solidFill>
                <a:srgbClr val="642F6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212973729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41" y="614216"/>
            <a:ext cx="8813801" cy="362857"/>
          </a:xfrm>
        </p:spPr>
        <p:txBody>
          <a:bodyPr>
            <a:noAutofit/>
          </a:bodyPr>
          <a:lstStyle/>
          <a:p>
            <a:pPr algn="ctr"/>
            <a:r>
              <a:rPr lang="en-US" sz="4400" b="1" dirty="0" smtClean="0">
                <a:solidFill>
                  <a:srgbClr val="7030A0"/>
                </a:solidFill>
              </a:rPr>
              <a:t>DVIRC Impact on field</a:t>
            </a:r>
            <a:endParaRPr lang="en-US" sz="4400" b="1" dirty="0">
              <a:solidFill>
                <a:srgbClr val="7030A0"/>
              </a:solidFill>
            </a:endParaRPr>
          </a:p>
        </p:txBody>
      </p:sp>
      <p:sp>
        <p:nvSpPr>
          <p:cNvPr id="3" name="Content Placeholder 2"/>
          <p:cNvSpPr>
            <a:spLocks noGrp="1"/>
          </p:cNvSpPr>
          <p:nvPr>
            <p:ph sz="quarter" idx="1"/>
          </p:nvPr>
        </p:nvSpPr>
        <p:spPr>
          <a:xfrm>
            <a:off x="224444" y="1192876"/>
            <a:ext cx="8610600" cy="5360324"/>
          </a:xfrm>
        </p:spPr>
        <p:txBody>
          <a:bodyPr>
            <a:noAutofit/>
          </a:bodyPr>
          <a:lstStyle/>
          <a:p>
            <a:pPr marL="465138" indent="-465138">
              <a:buClr>
                <a:schemeClr val="accent2"/>
              </a:buClr>
              <a:buFont typeface="Wingdings" panose="05000000000000000000" pitchFamily="2" charset="2"/>
              <a:buChar char="§"/>
            </a:pPr>
            <a:r>
              <a:rPr lang="en-US" b="0" dirty="0"/>
              <a:t>T</a:t>
            </a:r>
            <a:r>
              <a:rPr lang="en-US" b="0" dirty="0" smtClean="0"/>
              <a:t>echnology can build </a:t>
            </a:r>
            <a:r>
              <a:rPr lang="en-US" b="0" dirty="0"/>
              <a:t>a </a:t>
            </a:r>
            <a:r>
              <a:rPr lang="en-US" b="0" dirty="0" smtClean="0"/>
              <a:t>stronger, </a:t>
            </a:r>
            <a:r>
              <a:rPr lang="en-US" b="0" dirty="0"/>
              <a:t>coordinated </a:t>
            </a:r>
            <a:r>
              <a:rPr lang="en-US" b="0" dirty="0" smtClean="0"/>
              <a:t>network </a:t>
            </a:r>
            <a:r>
              <a:rPr lang="en-US" b="0" dirty="0"/>
              <a:t>of </a:t>
            </a:r>
            <a:r>
              <a:rPr lang="en-US" b="0" dirty="0" smtClean="0"/>
              <a:t>domestic violence service providers.</a:t>
            </a:r>
            <a:endParaRPr lang="en-US" sz="2000" b="0" dirty="0" smtClean="0"/>
          </a:p>
          <a:p>
            <a:pPr marL="465138" indent="-465138">
              <a:buClr>
                <a:schemeClr val="accent2"/>
              </a:buClr>
              <a:buFont typeface="Wingdings" panose="05000000000000000000" pitchFamily="2" charset="2"/>
              <a:buChar char="§"/>
            </a:pPr>
            <a:r>
              <a:rPr lang="en-US" b="0" dirty="0"/>
              <a:t>T</a:t>
            </a:r>
            <a:r>
              <a:rPr lang="en-US" b="0" dirty="0" smtClean="0"/>
              <a:t>he DVIRC has made a positive impact in case management and goal setting</a:t>
            </a:r>
          </a:p>
          <a:p>
            <a:pPr marL="830898" lvl="1" indent="-465138">
              <a:buClr>
                <a:schemeClr val="accent2"/>
              </a:buClr>
              <a:buFont typeface="Wingdings" panose="05000000000000000000" pitchFamily="2" charset="2"/>
              <a:buChar char="§"/>
            </a:pPr>
            <a:r>
              <a:rPr lang="en-US" sz="2200" dirty="0" smtClean="0"/>
              <a:t>80% of member agency representatives who took our 2014 DVIRC check-in survey said they saw a significant positive impact on their agency’s functions</a:t>
            </a:r>
          </a:p>
          <a:p>
            <a:pPr marL="1105218" lvl="2" indent="-465138">
              <a:buClr>
                <a:schemeClr val="accent2"/>
              </a:buClr>
              <a:buFont typeface="Wingdings" panose="05000000000000000000" pitchFamily="2" charset="2"/>
              <a:buChar char="§"/>
            </a:pPr>
            <a:r>
              <a:rPr lang="en-US" sz="2200" dirty="0" smtClean="0"/>
              <a:t>Respondents also reported the DVIRC helps them:</a:t>
            </a:r>
          </a:p>
          <a:p>
            <a:pPr marL="1379538" lvl="3" indent="-465138">
              <a:buClr>
                <a:schemeClr val="accent2"/>
              </a:buClr>
              <a:buFont typeface="Wingdings" panose="05000000000000000000" pitchFamily="2" charset="2"/>
              <a:buChar char="§"/>
            </a:pPr>
            <a:r>
              <a:rPr lang="en-US" sz="2000" dirty="0" smtClean="0"/>
              <a:t>Save time &amp; improve efficiency when contacting shelters.</a:t>
            </a:r>
          </a:p>
          <a:p>
            <a:pPr marL="1379538" lvl="3" indent="-465138">
              <a:buClr>
                <a:schemeClr val="accent2"/>
              </a:buClr>
              <a:buFont typeface="Wingdings" panose="05000000000000000000" pitchFamily="2" charset="2"/>
              <a:buChar char="§"/>
            </a:pPr>
            <a:r>
              <a:rPr lang="en-US" sz="2000" dirty="0" smtClean="0"/>
              <a:t>Use and access relevant information with ease.</a:t>
            </a:r>
          </a:p>
          <a:p>
            <a:pPr marL="1379538" lvl="3" indent="-465138">
              <a:buClr>
                <a:schemeClr val="accent2"/>
              </a:buClr>
              <a:buFont typeface="Wingdings" panose="05000000000000000000" pitchFamily="2" charset="2"/>
              <a:buChar char="§"/>
            </a:pPr>
            <a:r>
              <a:rPr lang="en-US" sz="2000" dirty="0" smtClean="0"/>
              <a:t>Feel better prepared to assist callers.</a:t>
            </a:r>
          </a:p>
          <a:p>
            <a:pPr marL="1379538" lvl="3" indent="-465138">
              <a:buClr>
                <a:schemeClr val="accent2"/>
              </a:buClr>
              <a:buFont typeface="Wingdings" panose="05000000000000000000" pitchFamily="2" charset="2"/>
              <a:buChar char="§"/>
            </a:pPr>
            <a:r>
              <a:rPr lang="en-US" sz="2000" dirty="0" smtClean="0"/>
              <a:t>Familiarize new staff/volunteers to the Bay Area agencies.</a:t>
            </a:r>
          </a:p>
          <a:p>
            <a:pPr marL="1379538" lvl="3" indent="-465138">
              <a:buClr>
                <a:schemeClr val="accent2"/>
              </a:buClr>
              <a:buFont typeface="Wingdings" panose="05000000000000000000" pitchFamily="2" charset="2"/>
              <a:buChar char="§"/>
            </a:pPr>
            <a:r>
              <a:rPr lang="en-US" sz="2000" dirty="0" smtClean="0"/>
              <a:t>Share pertinent information and resources to other agencies in the network.</a:t>
            </a:r>
          </a:p>
        </p:txBody>
      </p:sp>
      <p:pic>
        <p:nvPicPr>
          <p:cNvPr id="6"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472"/>
            <a:ext cx="2041327" cy="10985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764762588"/>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6930"/>
            <a:ext cx="7520940" cy="548640"/>
          </a:xfrm>
        </p:spPr>
        <p:txBody>
          <a:bodyPr>
            <a:normAutofit fontScale="90000"/>
          </a:bodyPr>
          <a:lstStyle/>
          <a:p>
            <a:pPr algn="ctr"/>
            <a:r>
              <a:rPr lang="en-US" sz="4400" b="1" dirty="0" smtClean="0">
                <a:solidFill>
                  <a:srgbClr val="7030A0"/>
                </a:solidFill>
              </a:rPr>
              <a:t>Next Steps</a:t>
            </a:r>
            <a:endParaRPr lang="en-US" sz="4400" b="1" dirty="0">
              <a:solidFill>
                <a:srgbClr val="7030A0"/>
              </a:solidFill>
            </a:endParaRPr>
          </a:p>
        </p:txBody>
      </p:sp>
      <p:sp>
        <p:nvSpPr>
          <p:cNvPr id="3" name="Rectangle 2"/>
          <p:cNvSpPr/>
          <p:nvPr/>
        </p:nvSpPr>
        <p:spPr>
          <a:xfrm>
            <a:off x="639170" y="1380052"/>
            <a:ext cx="7438505" cy="4955203"/>
          </a:xfrm>
          <a:prstGeom prst="rect">
            <a:avLst/>
          </a:prstGeom>
        </p:spPr>
        <p:txBody>
          <a:bodyPr wrap="square">
            <a:spAutoFit/>
          </a:bodyPr>
          <a:lstStyle/>
          <a:p>
            <a:pPr marL="342900" indent="-342900">
              <a:buClr>
                <a:schemeClr val="accent2"/>
              </a:buClr>
              <a:buFont typeface="Wingdings" panose="05000000000000000000" pitchFamily="2" charset="2"/>
              <a:buChar char="§"/>
            </a:pPr>
            <a:r>
              <a:rPr lang="en-US" sz="2800" dirty="0" smtClean="0"/>
              <a:t>Update &amp; clean existing resources</a:t>
            </a:r>
          </a:p>
          <a:p>
            <a:pPr marL="342900" indent="-342900">
              <a:buClr>
                <a:schemeClr val="accent2"/>
              </a:buClr>
              <a:buFont typeface="Wingdings" panose="05000000000000000000" pitchFamily="2" charset="2"/>
              <a:buChar char="§"/>
            </a:pPr>
            <a:r>
              <a:rPr lang="en-US" sz="2800" dirty="0" smtClean="0"/>
              <a:t>Working with Force by Design on improvements to the backend of the system</a:t>
            </a:r>
          </a:p>
          <a:p>
            <a:pPr marL="342900" indent="-342900">
              <a:buClr>
                <a:schemeClr val="accent2"/>
              </a:buClr>
              <a:buFont typeface="Wingdings" panose="05000000000000000000" pitchFamily="2" charset="2"/>
              <a:buChar char="§"/>
            </a:pPr>
            <a:r>
              <a:rPr lang="en-US" sz="2800" dirty="0" smtClean="0"/>
              <a:t>Continue strategy to recruit </a:t>
            </a:r>
            <a:r>
              <a:rPr lang="en-US" sz="2800" dirty="0"/>
              <a:t>DV agencies </a:t>
            </a:r>
            <a:endParaRPr lang="en-US" sz="2800" dirty="0" smtClean="0"/>
          </a:p>
          <a:p>
            <a:pPr>
              <a:buClr>
                <a:schemeClr val="accent2"/>
              </a:buClr>
            </a:pPr>
            <a:r>
              <a:rPr lang="en-US" sz="2800" dirty="0"/>
              <a:t> </a:t>
            </a:r>
            <a:r>
              <a:rPr lang="en-US" sz="2800" dirty="0" smtClean="0"/>
              <a:t>   (How </a:t>
            </a:r>
            <a:r>
              <a:rPr lang="en-US" sz="2800" dirty="0"/>
              <a:t>best to scale the DVIRC</a:t>
            </a:r>
            <a:r>
              <a:rPr lang="en-US" sz="2800" dirty="0" smtClean="0"/>
              <a:t>)</a:t>
            </a:r>
            <a:endParaRPr lang="en-US" sz="1200" dirty="0" smtClean="0"/>
          </a:p>
          <a:p>
            <a:pPr marL="342900" indent="-342900">
              <a:buClr>
                <a:schemeClr val="accent2"/>
              </a:buClr>
              <a:buFont typeface="Wingdings" panose="05000000000000000000" pitchFamily="2" charset="2"/>
              <a:buChar char="§"/>
            </a:pPr>
            <a:r>
              <a:rPr lang="en-US" sz="2800" dirty="0"/>
              <a:t>C</a:t>
            </a:r>
            <a:r>
              <a:rPr lang="en-US" sz="2800" dirty="0" smtClean="0"/>
              <a:t>ontinuing collaborations &amp; communication with existing member agencies </a:t>
            </a:r>
          </a:p>
          <a:p>
            <a:pPr marL="342900" indent="-342900">
              <a:buClr>
                <a:schemeClr val="accent2"/>
              </a:buClr>
              <a:buFont typeface="Wingdings" panose="05000000000000000000" pitchFamily="2" charset="2"/>
              <a:buChar char="§"/>
            </a:pPr>
            <a:r>
              <a:rPr lang="en-US" sz="2800" dirty="0" smtClean="0"/>
              <a:t>Explore ways we can become more accessible to ESL advocates – we are currently working on translating our handouts &amp; brochures in Spanish.</a:t>
            </a:r>
            <a:endParaRPr lang="en-US" sz="2800" dirty="0"/>
          </a:p>
          <a:p>
            <a:endParaRPr lang="en-US" dirty="0" smtClean="0"/>
          </a:p>
          <a:p>
            <a:endParaRPr lang="en-US" dirty="0"/>
          </a:p>
        </p:txBody>
      </p:sp>
      <p:pic>
        <p:nvPicPr>
          <p:cNvPr id="4"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677" y="37027"/>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08791"/>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304800" y="1295400"/>
            <a:ext cx="3657600" cy="4572000"/>
          </a:xfrm>
        </p:spPr>
        <p:txBody>
          <a:bodyPr>
            <a:normAutofit/>
          </a:bodyPr>
          <a:lstStyle/>
          <a:p>
            <a:r>
              <a:rPr lang="en-US" b="1" dirty="0" smtClean="0"/>
              <a:t>Finding Resources</a:t>
            </a:r>
          </a:p>
          <a:p>
            <a:pPr lvl="1"/>
            <a:r>
              <a:rPr lang="en-US" dirty="0" smtClean="0"/>
              <a:t>Filterable results &amp; keyword search</a:t>
            </a:r>
          </a:p>
          <a:p>
            <a:pPr lvl="1"/>
            <a:r>
              <a:rPr lang="en-US" dirty="0" smtClean="0"/>
              <a:t>DV Shelter availability </a:t>
            </a:r>
          </a:p>
          <a:p>
            <a:r>
              <a:rPr lang="en-US" b="1" dirty="0" smtClean="0"/>
              <a:t>Saved Resource Lists</a:t>
            </a:r>
          </a:p>
          <a:p>
            <a:r>
              <a:rPr lang="en-US" b="1" dirty="0" smtClean="0"/>
              <a:t>Saved Filters</a:t>
            </a:r>
          </a:p>
          <a:p>
            <a:r>
              <a:rPr lang="en-US" b="1" dirty="0" smtClean="0"/>
              <a:t>Community </a:t>
            </a:r>
          </a:p>
          <a:p>
            <a:pPr lvl="1"/>
            <a:r>
              <a:rPr lang="en-US" dirty="0" smtClean="0"/>
              <a:t>Get Ideas</a:t>
            </a:r>
          </a:p>
          <a:p>
            <a:pPr lvl="1"/>
            <a:r>
              <a:rPr lang="en-US" dirty="0" smtClean="0"/>
              <a:t>Get Answers</a:t>
            </a:r>
          </a:p>
          <a:p>
            <a:pPr lvl="1"/>
            <a:r>
              <a:rPr lang="en-US" dirty="0" smtClean="0"/>
              <a:t>Reference Documents</a:t>
            </a:r>
          </a:p>
          <a:p>
            <a:pPr lvl="1"/>
            <a:r>
              <a:rPr lang="en-US" dirty="0" smtClean="0"/>
              <a:t>Calendar of Events</a:t>
            </a:r>
            <a:endParaRPr lang="en-US" dirty="0"/>
          </a:p>
        </p:txBody>
      </p:sp>
      <p:sp>
        <p:nvSpPr>
          <p:cNvPr id="5" name="Text Placeholder 4"/>
          <p:cNvSpPr>
            <a:spLocks noGrp="1"/>
          </p:cNvSpPr>
          <p:nvPr>
            <p:ph type="body" sz="quarter" idx="1"/>
          </p:nvPr>
        </p:nvSpPr>
        <p:spPr>
          <a:xfrm>
            <a:off x="423369" y="348635"/>
            <a:ext cx="8305800" cy="658368"/>
          </a:xfrm>
          <a:solidFill>
            <a:schemeClr val="accent1">
              <a:lumMod val="50000"/>
            </a:schemeClr>
          </a:solidFill>
        </p:spPr>
        <p:txBody>
          <a:bodyPr/>
          <a:lstStyle/>
          <a:p>
            <a:pPr algn="ctr"/>
            <a:r>
              <a:rPr lang="en-US" sz="2500" dirty="0" smtClean="0">
                <a:latin typeface="+mj-lt"/>
              </a:rPr>
              <a:t>Website Overview</a:t>
            </a:r>
            <a:endParaRPr lang="en-US" sz="2500" dirty="0">
              <a:latin typeface="+mj-lt"/>
            </a:endParaRP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581400" y="1371600"/>
            <a:ext cx="5334000" cy="4201718"/>
          </a:xfrm>
        </p:spPr>
      </p:pic>
      <p:pic>
        <p:nvPicPr>
          <p:cNvPr id="6" name="Picture 2" descr="C:\Users\Volunteer\Desktop\DVIR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1871169" cy="100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67827"/>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143"/>
            <a:ext cx="6781800" cy="685800"/>
          </a:xfrm>
        </p:spPr>
        <p:txBody>
          <a:bodyPr>
            <a:noAutofit/>
          </a:bodyPr>
          <a:lstStyle/>
          <a:p>
            <a:pPr algn="ctr"/>
            <a:r>
              <a:rPr lang="en-US" sz="4000" b="1" dirty="0" smtClean="0">
                <a:solidFill>
                  <a:srgbClr val="7030A0"/>
                </a:solidFill>
              </a:rPr>
              <a:t>Resources On DVIRC</a:t>
            </a:r>
            <a:endParaRPr lang="en-US" sz="4000" b="1" dirty="0">
              <a:solidFill>
                <a:srgbClr val="7030A0"/>
              </a:solidFill>
            </a:endParaRPr>
          </a:p>
        </p:txBody>
      </p:sp>
      <p:sp>
        <p:nvSpPr>
          <p:cNvPr id="5" name="Rectangle 4"/>
          <p:cNvSpPr/>
          <p:nvPr/>
        </p:nvSpPr>
        <p:spPr>
          <a:xfrm>
            <a:off x="2841171" y="897828"/>
            <a:ext cx="3276600" cy="6851106"/>
          </a:xfrm>
          <a:prstGeom prst="rect">
            <a:avLst/>
          </a:prstGeom>
        </p:spPr>
        <p:txBody>
          <a:bodyPr wrap="square">
            <a:spAutoFit/>
          </a:bodyPr>
          <a:lstStyle/>
          <a:p>
            <a:pPr marL="285750" lvl="0" indent="-285750">
              <a:lnSpc>
                <a:spcPct val="120000"/>
              </a:lnSpc>
              <a:buFont typeface="Arial" panose="020B0604020202020204" pitchFamily="34" charset="0"/>
              <a:buChar char="•"/>
            </a:pPr>
            <a:r>
              <a:rPr lang="en-US" dirty="0"/>
              <a:t>Educational Workshops</a:t>
            </a:r>
          </a:p>
          <a:p>
            <a:pPr marL="285750" lvl="0" indent="-285750">
              <a:lnSpc>
                <a:spcPct val="120000"/>
              </a:lnSpc>
              <a:buFont typeface="Arial" panose="020B0604020202020204" pitchFamily="34" charset="0"/>
              <a:buChar char="•"/>
            </a:pPr>
            <a:r>
              <a:rPr lang="en-US" dirty="0"/>
              <a:t>Employment Services </a:t>
            </a:r>
            <a:endParaRPr lang="en-US" dirty="0" smtClean="0"/>
          </a:p>
          <a:p>
            <a:pPr marL="285750" indent="-285750">
              <a:buFont typeface="Arial" panose="020B0604020202020204" pitchFamily="34" charset="0"/>
              <a:buChar char="•"/>
            </a:pPr>
            <a:r>
              <a:rPr lang="en-US" dirty="0" smtClean="0"/>
              <a:t>Health </a:t>
            </a:r>
            <a:r>
              <a:rPr lang="en-US" dirty="0"/>
              <a:t>Services</a:t>
            </a:r>
          </a:p>
          <a:p>
            <a:pPr marL="742950" lvl="1" indent="-285750">
              <a:buFont typeface="Arial" panose="020B0604020202020204" pitchFamily="34" charset="0"/>
              <a:buChar char="•"/>
            </a:pPr>
            <a:r>
              <a:rPr lang="en-US" dirty="0"/>
              <a:t>Mental Health</a:t>
            </a:r>
          </a:p>
          <a:p>
            <a:pPr marL="742950" lvl="1" indent="-285750">
              <a:buFont typeface="Arial" panose="020B0604020202020204" pitchFamily="34" charset="0"/>
              <a:buChar char="•"/>
            </a:pPr>
            <a:r>
              <a:rPr lang="en-US" dirty="0"/>
              <a:t>HIV/AIDS Resources</a:t>
            </a:r>
          </a:p>
          <a:p>
            <a:pPr marL="285750" indent="-285750">
              <a:buFont typeface="Arial" panose="020B0604020202020204" pitchFamily="34" charset="0"/>
              <a:buChar char="•"/>
            </a:pPr>
            <a:r>
              <a:rPr lang="en-US" dirty="0"/>
              <a:t>Housing Resources</a:t>
            </a:r>
          </a:p>
          <a:p>
            <a:pPr marL="742950" lvl="1" indent="-285750">
              <a:buFont typeface="Arial" panose="020B0604020202020204" pitchFamily="34" charset="0"/>
              <a:buChar char="•"/>
            </a:pPr>
            <a:r>
              <a:rPr lang="en-US" dirty="0"/>
              <a:t>Shelters</a:t>
            </a:r>
          </a:p>
          <a:p>
            <a:pPr marL="742950" lvl="1" indent="-285750">
              <a:buFont typeface="Arial" panose="020B0604020202020204" pitchFamily="34" charset="0"/>
              <a:buChar char="•"/>
            </a:pPr>
            <a:r>
              <a:rPr lang="en-US" dirty="0"/>
              <a:t>Transitional Housing</a:t>
            </a:r>
          </a:p>
          <a:p>
            <a:pPr marL="742950" lvl="1" indent="-285750">
              <a:buFont typeface="Arial" panose="020B0604020202020204" pitchFamily="34" charset="0"/>
              <a:buChar char="•"/>
            </a:pPr>
            <a:r>
              <a:rPr lang="en-US" dirty="0"/>
              <a:t>Financial </a:t>
            </a:r>
            <a:r>
              <a:rPr lang="en-US" dirty="0" smtClean="0"/>
              <a:t>Support</a:t>
            </a:r>
          </a:p>
          <a:p>
            <a:pPr marL="285750" lvl="0" indent="-285750">
              <a:lnSpc>
                <a:spcPct val="120000"/>
              </a:lnSpc>
              <a:buFont typeface="Arial" panose="020B0604020202020204" pitchFamily="34" charset="0"/>
              <a:buChar char="•"/>
            </a:pPr>
            <a:r>
              <a:rPr lang="en-US" dirty="0" smtClean="0"/>
              <a:t>Financial Aid /Financial Guidance</a:t>
            </a:r>
          </a:p>
          <a:p>
            <a:pPr marL="285750" lvl="0" indent="-285750">
              <a:lnSpc>
                <a:spcPct val="120000"/>
              </a:lnSpc>
              <a:buFont typeface="Arial" panose="020B0604020202020204" pitchFamily="34" charset="0"/>
              <a:buChar char="•"/>
            </a:pPr>
            <a:r>
              <a:rPr lang="en-US" dirty="0" smtClean="0"/>
              <a:t>Food/ Clothing </a:t>
            </a:r>
          </a:p>
          <a:p>
            <a:pPr marL="285750" lvl="0" indent="-285750">
              <a:lnSpc>
                <a:spcPct val="120000"/>
              </a:lnSpc>
              <a:buFont typeface="Arial" panose="020B0604020202020204" pitchFamily="34" charset="0"/>
              <a:buChar char="•"/>
            </a:pPr>
            <a:r>
              <a:rPr lang="en-US" dirty="0" smtClean="0"/>
              <a:t>Immigrant Resources </a:t>
            </a:r>
          </a:p>
          <a:p>
            <a:pPr marL="285750" indent="-285750">
              <a:lnSpc>
                <a:spcPct val="120000"/>
              </a:lnSpc>
              <a:buFont typeface="Arial" panose="020B0604020202020204" pitchFamily="34" charset="0"/>
              <a:buChar char="•"/>
            </a:pPr>
            <a:r>
              <a:rPr lang="en-US" dirty="0"/>
              <a:t>Law Enforcement/Criminal Justice</a:t>
            </a:r>
          </a:p>
          <a:p>
            <a:pPr marL="285750" lvl="0" indent="-285750">
              <a:lnSpc>
                <a:spcPct val="120000"/>
              </a:lnSpc>
              <a:buFont typeface="Arial" panose="020B0604020202020204" pitchFamily="34" charset="0"/>
              <a:buChar char="•"/>
            </a:pPr>
            <a:r>
              <a:rPr lang="en-US" dirty="0" smtClean="0"/>
              <a:t>Legal Services </a:t>
            </a:r>
          </a:p>
          <a:p>
            <a:pPr marL="285750" lvl="0" indent="-285750">
              <a:lnSpc>
                <a:spcPct val="120000"/>
              </a:lnSpc>
              <a:buFont typeface="Arial" panose="020B0604020202020204" pitchFamily="34" charset="0"/>
              <a:buChar char="•"/>
            </a:pPr>
            <a:r>
              <a:rPr lang="en-US" dirty="0" smtClean="0"/>
              <a:t>LGBTQ </a:t>
            </a:r>
            <a:endParaRPr lang="en-US" dirty="0"/>
          </a:p>
          <a:p>
            <a:pPr marL="285750" lvl="0" indent="-285750">
              <a:lnSpc>
                <a:spcPct val="120000"/>
              </a:lnSpc>
              <a:buFont typeface="Arial" panose="020B0604020202020204" pitchFamily="34" charset="0"/>
              <a:buChar char="•"/>
            </a:pPr>
            <a:r>
              <a:rPr lang="en-US" dirty="0" smtClean="0"/>
              <a:t>Parenting Skills </a:t>
            </a:r>
          </a:p>
          <a:p>
            <a:pPr marL="285750" lvl="0" indent="-285750">
              <a:lnSpc>
                <a:spcPct val="120000"/>
              </a:lnSpc>
              <a:buFont typeface="Arial" panose="020B0604020202020204" pitchFamily="34" charset="0"/>
              <a:buChar char="•"/>
            </a:pPr>
            <a:endParaRPr lang="en-US" sz="1600" dirty="0" smtClean="0"/>
          </a:p>
          <a:p>
            <a:pPr lvl="0">
              <a:lnSpc>
                <a:spcPct val="120000"/>
              </a:lnSpc>
              <a:buNone/>
            </a:pPr>
            <a:endParaRPr lang="en-US" sz="1600" dirty="0"/>
          </a:p>
          <a:p>
            <a:pPr>
              <a:lnSpc>
                <a:spcPct val="120000"/>
              </a:lnSpc>
              <a:buFont typeface="Wingdings" pitchFamily="2" charset="2"/>
              <a:buChar char="q"/>
            </a:pPr>
            <a:endParaRPr lang="en-US" sz="1500" dirty="0" smtClean="0"/>
          </a:p>
          <a:p>
            <a:pPr lvl="0">
              <a:lnSpc>
                <a:spcPct val="120000"/>
              </a:lnSpc>
              <a:buFont typeface="Wingdings" pitchFamily="2" charset="2"/>
              <a:buChar char="q"/>
            </a:pPr>
            <a:endParaRPr lang="en-US" sz="1600" dirty="0" smtClean="0"/>
          </a:p>
        </p:txBody>
      </p:sp>
      <p:sp>
        <p:nvSpPr>
          <p:cNvPr id="6" name="Rectangle 5"/>
          <p:cNvSpPr/>
          <p:nvPr/>
        </p:nvSpPr>
        <p:spPr>
          <a:xfrm>
            <a:off x="5943600" y="1904999"/>
            <a:ext cx="3048000" cy="3083921"/>
          </a:xfrm>
          <a:prstGeom prst="rect">
            <a:avLst/>
          </a:prstGeom>
        </p:spPr>
        <p:txBody>
          <a:bodyPr wrap="square">
            <a:spAutoFit/>
          </a:bodyPr>
          <a:lstStyle/>
          <a:p>
            <a:pPr marL="285750" lvl="0" indent="-285750">
              <a:lnSpc>
                <a:spcPct val="120000"/>
              </a:lnSpc>
              <a:buFont typeface="Arial" panose="020B0604020202020204" pitchFamily="34" charset="0"/>
              <a:buChar char="•"/>
            </a:pPr>
            <a:r>
              <a:rPr lang="en-US" dirty="0" smtClean="0"/>
              <a:t>Pet Care &amp; Shelters </a:t>
            </a:r>
          </a:p>
          <a:p>
            <a:pPr marL="285750" lvl="0" indent="-285750">
              <a:lnSpc>
                <a:spcPct val="120000"/>
              </a:lnSpc>
              <a:buFont typeface="Arial" panose="020B0604020202020204" pitchFamily="34" charset="0"/>
              <a:buChar char="•"/>
            </a:pPr>
            <a:r>
              <a:rPr lang="en-US" dirty="0" smtClean="0"/>
              <a:t>Senior Resources </a:t>
            </a:r>
          </a:p>
          <a:p>
            <a:pPr marL="285750" lvl="0" indent="-285750">
              <a:lnSpc>
                <a:spcPct val="120000"/>
              </a:lnSpc>
              <a:buFont typeface="Arial" panose="020B0604020202020204" pitchFamily="34" charset="0"/>
              <a:buChar char="•"/>
            </a:pPr>
            <a:r>
              <a:rPr lang="en-US" dirty="0" smtClean="0"/>
              <a:t>Sexual Assault/Rape </a:t>
            </a:r>
          </a:p>
          <a:p>
            <a:pPr marL="285750" lvl="0" indent="-285750">
              <a:lnSpc>
                <a:spcPct val="120000"/>
              </a:lnSpc>
              <a:buFont typeface="Arial" panose="020B0604020202020204" pitchFamily="34" charset="0"/>
              <a:buChar char="•"/>
            </a:pPr>
            <a:r>
              <a:rPr lang="en-US" dirty="0" smtClean="0"/>
              <a:t>Sex work/Trafficking</a:t>
            </a:r>
          </a:p>
          <a:p>
            <a:pPr marL="285750" lvl="0" indent="-285750">
              <a:lnSpc>
                <a:spcPct val="120000"/>
              </a:lnSpc>
              <a:buFont typeface="Arial" panose="020B0604020202020204" pitchFamily="34" charset="0"/>
              <a:buChar char="•"/>
            </a:pPr>
            <a:r>
              <a:rPr lang="en-US" dirty="0" smtClean="0"/>
              <a:t>Substance Abuse Resources </a:t>
            </a:r>
          </a:p>
          <a:p>
            <a:pPr marL="285750" lvl="0" indent="-285750">
              <a:lnSpc>
                <a:spcPct val="120000"/>
              </a:lnSpc>
              <a:buFont typeface="Arial" panose="020B0604020202020204" pitchFamily="34" charset="0"/>
              <a:buChar char="•"/>
            </a:pPr>
            <a:r>
              <a:rPr lang="en-US" dirty="0" smtClean="0"/>
              <a:t>Teen/ Youth Resources </a:t>
            </a:r>
          </a:p>
          <a:p>
            <a:pPr marL="285750" lvl="0" indent="-285750">
              <a:lnSpc>
                <a:spcPct val="120000"/>
              </a:lnSpc>
              <a:buFont typeface="Arial" panose="020B0604020202020204" pitchFamily="34" charset="0"/>
              <a:buChar char="•"/>
            </a:pPr>
            <a:r>
              <a:rPr lang="en-US" dirty="0" smtClean="0"/>
              <a:t>Transportation</a:t>
            </a:r>
          </a:p>
          <a:p>
            <a:pPr marL="285750" lvl="0" indent="-285750">
              <a:lnSpc>
                <a:spcPct val="120000"/>
              </a:lnSpc>
              <a:buFont typeface="Arial" panose="020B0604020202020204" pitchFamily="34" charset="0"/>
              <a:buChar char="•"/>
            </a:pPr>
            <a:r>
              <a:rPr lang="en-US" dirty="0" smtClean="0"/>
              <a:t>Victim Services </a:t>
            </a:r>
          </a:p>
          <a:p>
            <a:pPr marL="285750" lvl="0" indent="-285750">
              <a:lnSpc>
                <a:spcPct val="120000"/>
              </a:lnSpc>
              <a:buFont typeface="Arial" panose="020B0604020202020204" pitchFamily="34" charset="0"/>
              <a:buChar char="•"/>
            </a:pPr>
            <a:r>
              <a:rPr lang="en-US" dirty="0" smtClean="0"/>
              <a:t>Volunteer Opportunity </a:t>
            </a:r>
            <a:endParaRPr lang="en-US" dirty="0" smtClean="0">
              <a:solidFill>
                <a:srgbClr val="002060"/>
              </a:solidFill>
            </a:endParaRPr>
          </a:p>
        </p:txBody>
      </p:sp>
      <p:sp>
        <p:nvSpPr>
          <p:cNvPr id="7" name="TextBox 6"/>
          <p:cNvSpPr txBox="1"/>
          <p:nvPr/>
        </p:nvSpPr>
        <p:spPr>
          <a:xfrm>
            <a:off x="228600" y="762000"/>
            <a:ext cx="2667000"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Children’s Resources</a:t>
            </a:r>
          </a:p>
          <a:p>
            <a:pPr marL="285750" indent="-285750">
              <a:buFont typeface="Arial" panose="020B0604020202020204" pitchFamily="34" charset="0"/>
              <a:buChar char="•"/>
            </a:pPr>
            <a:r>
              <a:rPr lang="en-US" dirty="0"/>
              <a:t>Disability </a:t>
            </a:r>
            <a:endParaRPr lang="en-US" dirty="0" smtClean="0"/>
          </a:p>
          <a:p>
            <a:pPr marL="285750" indent="-285750">
              <a:buFont typeface="Arial" panose="020B0604020202020204" pitchFamily="34" charset="0"/>
              <a:buChar char="•"/>
            </a:pPr>
            <a:r>
              <a:rPr lang="en-US" b="1" dirty="0" smtClean="0"/>
              <a:t>DV Resources</a:t>
            </a:r>
          </a:p>
          <a:p>
            <a:pPr marL="742950" lvl="1" indent="-285750">
              <a:buFont typeface="Arial" panose="020B0604020202020204" pitchFamily="34" charset="0"/>
              <a:buChar char="•"/>
            </a:pPr>
            <a:r>
              <a:rPr lang="en-US" dirty="0" smtClean="0"/>
              <a:t>Advocacy </a:t>
            </a:r>
          </a:p>
          <a:p>
            <a:pPr marL="742950" lvl="1" indent="-285750">
              <a:buFont typeface="Arial" panose="020B0604020202020204" pitchFamily="34" charset="0"/>
              <a:buChar char="•"/>
            </a:pPr>
            <a:r>
              <a:rPr lang="en-US" dirty="0"/>
              <a:t>Batterer Resources </a:t>
            </a:r>
            <a:endParaRPr lang="en-US" dirty="0" smtClean="0"/>
          </a:p>
          <a:p>
            <a:pPr marL="742950" lvl="1" indent="-285750">
              <a:buFont typeface="Arial" panose="020B0604020202020204" pitchFamily="34" charset="0"/>
              <a:buChar char="•"/>
            </a:pPr>
            <a:r>
              <a:rPr lang="en-US" dirty="0" smtClean="0"/>
              <a:t>Crisis Line</a:t>
            </a:r>
          </a:p>
          <a:p>
            <a:pPr marL="742950" lvl="1" indent="-285750">
              <a:buFont typeface="Arial" panose="020B0604020202020204" pitchFamily="34" charset="0"/>
              <a:buChar char="•"/>
            </a:pPr>
            <a:r>
              <a:rPr lang="en-US" dirty="0" smtClean="0"/>
              <a:t>Peer Counseling</a:t>
            </a:r>
          </a:p>
          <a:p>
            <a:pPr marL="742950" lvl="1" indent="-285750">
              <a:buFont typeface="Arial" panose="020B0604020202020204" pitchFamily="34" charset="0"/>
              <a:buChar char="•"/>
            </a:pPr>
            <a:r>
              <a:rPr lang="en-US" dirty="0" smtClean="0"/>
              <a:t>Case Management</a:t>
            </a:r>
          </a:p>
          <a:p>
            <a:pPr marL="742950" lvl="1" indent="-285750">
              <a:buFont typeface="Arial" panose="020B0604020202020204" pitchFamily="34" charset="0"/>
              <a:buChar char="•"/>
            </a:pPr>
            <a:r>
              <a:rPr lang="en-US" dirty="0" smtClean="0"/>
              <a:t>Outreach</a:t>
            </a:r>
          </a:p>
          <a:p>
            <a:pPr marL="742950" lvl="1" indent="-285750">
              <a:buFont typeface="Arial" panose="020B0604020202020204" pitchFamily="34" charset="0"/>
              <a:buChar char="•"/>
            </a:pPr>
            <a:r>
              <a:rPr lang="en-US" dirty="0" smtClean="0"/>
              <a:t>Restraining Orders </a:t>
            </a:r>
          </a:p>
          <a:p>
            <a:pPr marL="742950" lvl="1" indent="-285750">
              <a:buFont typeface="Arial" panose="020B0604020202020204" pitchFamily="34" charset="0"/>
              <a:buChar char="•"/>
            </a:pPr>
            <a:r>
              <a:rPr lang="en-US" dirty="0" smtClean="0"/>
              <a:t>Shelters</a:t>
            </a:r>
          </a:p>
          <a:p>
            <a:pPr marL="742950" lvl="1" indent="-285750">
              <a:buFont typeface="Arial" panose="020B0604020202020204" pitchFamily="34" charset="0"/>
              <a:buChar char="•"/>
            </a:pPr>
            <a:r>
              <a:rPr lang="en-US" dirty="0" smtClean="0"/>
              <a:t>Support Groups</a:t>
            </a:r>
          </a:p>
          <a:p>
            <a:pPr marL="742950" lvl="1" indent="-285750">
              <a:buFont typeface="Arial" panose="020B0604020202020204" pitchFamily="34" charset="0"/>
              <a:buChar char="•"/>
            </a:pPr>
            <a:r>
              <a:rPr lang="en-US" dirty="0" smtClean="0"/>
              <a:t>Therapy</a:t>
            </a:r>
          </a:p>
          <a:p>
            <a:pPr marL="742950" lvl="1" indent="-285750">
              <a:buFont typeface="Arial" panose="020B0604020202020204" pitchFamily="34" charset="0"/>
              <a:buChar char="•"/>
            </a:pPr>
            <a:r>
              <a:rPr lang="en-US" dirty="0" smtClean="0"/>
              <a:t>Advocate Training</a:t>
            </a:r>
          </a:p>
          <a:p>
            <a:pPr marL="285750" indent="-285750">
              <a:buFont typeface="Arial" panose="020B0604020202020204" pitchFamily="34" charset="0"/>
              <a:buChar char="•"/>
            </a:pPr>
            <a:r>
              <a:rPr lang="en-US" dirty="0" smtClean="0"/>
              <a:t>Counseling </a:t>
            </a:r>
            <a:endParaRPr lang="en-US" dirty="0"/>
          </a:p>
          <a:p>
            <a:pPr marL="742950" lvl="1" indent="-285750">
              <a:lnSpc>
                <a:spcPct val="120000"/>
              </a:lnSpc>
              <a:buFont typeface="Arial" panose="020B0604020202020204" pitchFamily="34" charset="0"/>
              <a:buChar char="•"/>
            </a:pPr>
            <a:r>
              <a:rPr lang="en-US" dirty="0"/>
              <a:t>Peer Counseling (Family &amp; Individual)</a:t>
            </a:r>
          </a:p>
          <a:p>
            <a:pPr marL="742950" lvl="1" indent="-285750">
              <a:lnSpc>
                <a:spcPct val="120000"/>
              </a:lnSpc>
              <a:buFont typeface="Arial" panose="020B0604020202020204" pitchFamily="34" charset="0"/>
              <a:buChar char="•"/>
            </a:pPr>
            <a:r>
              <a:rPr lang="en-US" dirty="0"/>
              <a:t>Peer Support Groups </a:t>
            </a:r>
          </a:p>
          <a:p>
            <a:endParaRPr lang="en-US" dirty="0"/>
          </a:p>
        </p:txBody>
      </p:sp>
      <p:pic>
        <p:nvPicPr>
          <p:cNvPr id="8"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44422"/>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14"/>
            <a:ext cx="8763000" cy="928914"/>
          </a:xfrm>
        </p:spPr>
        <p:txBody>
          <a:bodyPr>
            <a:normAutofit/>
          </a:bodyPr>
          <a:lstStyle/>
          <a:p>
            <a:pPr algn="ctr"/>
            <a:r>
              <a:rPr lang="en-US" sz="4400" b="1" dirty="0" smtClean="0">
                <a:solidFill>
                  <a:srgbClr val="7030A0"/>
                </a:solidFill>
                <a:effectLst>
                  <a:outerShdw blurRad="38100" dist="38100" dir="2700000" algn="tl">
                    <a:srgbClr val="000000">
                      <a:alpha val="43137"/>
                    </a:srgbClr>
                  </a:outerShdw>
                </a:effectLst>
              </a:rPr>
              <a:t>DVIRC Member Agencies</a:t>
            </a:r>
            <a:endParaRPr lang="en-US" sz="4400" dirty="0">
              <a:effectLst>
                <a:outerShdw blurRad="38100" dist="38100" dir="2700000" algn="tl">
                  <a:srgbClr val="000000">
                    <a:alpha val="43137"/>
                  </a:srgbClr>
                </a:outerShdw>
              </a:effectLst>
            </a:endParaRPr>
          </a:p>
        </p:txBody>
      </p:sp>
      <p:sp>
        <p:nvSpPr>
          <p:cNvPr id="6" name="TextBox 5"/>
          <p:cNvSpPr txBox="1"/>
          <p:nvPr/>
        </p:nvSpPr>
        <p:spPr>
          <a:xfrm>
            <a:off x="508000" y="1098172"/>
            <a:ext cx="4267200" cy="5816977"/>
          </a:xfrm>
          <a:prstGeom prst="rect">
            <a:avLst/>
          </a:prstGeom>
          <a:noFill/>
        </p:spPr>
        <p:txBody>
          <a:bodyPr wrap="square" rtlCol="0">
            <a:spAutoFit/>
          </a:bodyPr>
          <a:lstStyle/>
          <a:p>
            <a:pPr>
              <a:buNone/>
            </a:pPr>
            <a:r>
              <a:rPr lang="en-US" sz="1200" b="1" dirty="0" smtClean="0"/>
              <a:t>San Francisco </a:t>
            </a:r>
          </a:p>
          <a:p>
            <a:r>
              <a:rPr lang="en-US" sz="1200" dirty="0" smtClean="0"/>
              <a:t>Arab Cultural and Community Center (ACCC)</a:t>
            </a:r>
          </a:p>
          <a:p>
            <a:r>
              <a:rPr lang="en-US" sz="1200" dirty="0" smtClean="0"/>
              <a:t>Asian Women’s Resource Center/Gum Moon Women’s Residence</a:t>
            </a:r>
          </a:p>
          <a:p>
            <a:r>
              <a:rPr lang="en-US" sz="1200" dirty="0" smtClean="0"/>
              <a:t>Asian Women’s Shelter</a:t>
            </a:r>
          </a:p>
          <a:p>
            <a:r>
              <a:rPr lang="en-US" sz="1200" dirty="0" smtClean="0"/>
              <a:t>Asian Pacific Islander Legal Outreach </a:t>
            </a:r>
          </a:p>
          <a:p>
            <a:r>
              <a:rPr lang="en-US" sz="1200" dirty="0" smtClean="0"/>
              <a:t>APA Family Support Services</a:t>
            </a:r>
          </a:p>
          <a:p>
            <a:r>
              <a:rPr lang="en-US" sz="1200" dirty="0" smtClean="0"/>
              <a:t>Bay Area Legal Aid</a:t>
            </a:r>
          </a:p>
          <a:p>
            <a:r>
              <a:rPr lang="en-US" sz="1200" dirty="0" smtClean="0"/>
              <a:t>Community United Against Violence</a:t>
            </a:r>
          </a:p>
          <a:p>
            <a:r>
              <a:rPr lang="en-US" sz="1200" dirty="0" smtClean="0"/>
              <a:t>Donaldina Cameron House</a:t>
            </a:r>
          </a:p>
          <a:p>
            <a:r>
              <a:rPr lang="en-US" sz="1200" dirty="0" smtClean="0"/>
              <a:t>Homeless Access Project/SF Home</a:t>
            </a:r>
          </a:p>
          <a:p>
            <a:r>
              <a:rPr lang="en-US" sz="1200" dirty="0" smtClean="0"/>
              <a:t>Jewish Family and Children’s Services – Dream House</a:t>
            </a:r>
          </a:p>
          <a:p>
            <a:r>
              <a:rPr lang="en-US" sz="1200" dirty="0" smtClean="0"/>
              <a:t>Justice and Diversity Center</a:t>
            </a:r>
          </a:p>
          <a:p>
            <a:r>
              <a:rPr lang="en-US" sz="1200" dirty="0" smtClean="0"/>
              <a:t>Legal Aid Society - Employment Law Center</a:t>
            </a:r>
          </a:p>
          <a:p>
            <a:r>
              <a:rPr lang="en-US" sz="1200" dirty="0" smtClean="0"/>
              <a:t>Riley Center – Saint Vincent de Paul Society</a:t>
            </a:r>
          </a:p>
          <a:p>
            <a:r>
              <a:rPr lang="en-US" sz="1200" dirty="0" smtClean="0"/>
              <a:t>Safe Start</a:t>
            </a:r>
          </a:p>
          <a:p>
            <a:r>
              <a:rPr lang="en-US" sz="1200" dirty="0" smtClean="0"/>
              <a:t>San Francisco Department on the Status of Women</a:t>
            </a:r>
          </a:p>
          <a:p>
            <a:r>
              <a:rPr lang="en-US" sz="1200" dirty="0" smtClean="0"/>
              <a:t>San Francisco Sherriff’s Department; Survivor Empowerment Program</a:t>
            </a:r>
          </a:p>
          <a:p>
            <a:r>
              <a:rPr lang="en-US" sz="1200" dirty="0" smtClean="0"/>
              <a:t>Victim Services Division</a:t>
            </a:r>
          </a:p>
          <a:p>
            <a:r>
              <a:rPr lang="en-US" sz="1200" dirty="0" smtClean="0"/>
              <a:t>Volunteer Legal Services Program/BASF</a:t>
            </a:r>
          </a:p>
          <a:p>
            <a:r>
              <a:rPr lang="en-US" sz="1200" dirty="0" smtClean="0"/>
              <a:t>W.O.M.A.N., Inc</a:t>
            </a:r>
          </a:p>
          <a:p>
            <a:pPr>
              <a:buNone/>
            </a:pPr>
            <a:endParaRPr lang="en-US" sz="1200" dirty="0" smtClean="0"/>
          </a:p>
          <a:p>
            <a:pPr>
              <a:buNone/>
            </a:pPr>
            <a:r>
              <a:rPr lang="en-US" sz="1200" b="1" dirty="0" smtClean="0"/>
              <a:t>Ventura County</a:t>
            </a:r>
          </a:p>
          <a:p>
            <a:r>
              <a:rPr lang="en-US" sz="1200" dirty="0" smtClean="0"/>
              <a:t>The Coalition for Family Harmony, Oxnard</a:t>
            </a:r>
          </a:p>
          <a:p>
            <a:endParaRPr lang="en-US" sz="1200" dirty="0"/>
          </a:p>
          <a:p>
            <a:r>
              <a:rPr lang="en-US" sz="1200" b="1" dirty="0" smtClean="0"/>
              <a:t>Los Angeles</a:t>
            </a:r>
          </a:p>
          <a:p>
            <a:r>
              <a:rPr lang="en-US" sz="1200" dirty="0" smtClean="0"/>
              <a:t>Shepherd’s Door </a:t>
            </a:r>
          </a:p>
          <a:p>
            <a:r>
              <a:rPr lang="en-US" sz="1200" dirty="0" smtClean="0"/>
              <a:t>Good Shepherd Shelter </a:t>
            </a:r>
            <a:endParaRPr lang="en-US" sz="1200" dirty="0" smtClean="0"/>
          </a:p>
          <a:p>
            <a:r>
              <a:rPr lang="en-US" sz="1200" dirty="0" smtClean="0"/>
              <a:t>Rainbow Services </a:t>
            </a:r>
            <a:endParaRPr lang="en-US" sz="1200" dirty="0" smtClean="0"/>
          </a:p>
          <a:p>
            <a:endParaRPr lang="en-US" sz="1200" dirty="0" smtClean="0"/>
          </a:p>
          <a:p>
            <a:endParaRPr lang="en-US" sz="1200" dirty="0" smtClean="0"/>
          </a:p>
        </p:txBody>
      </p:sp>
      <p:sp>
        <p:nvSpPr>
          <p:cNvPr id="5" name="TextBox 4"/>
          <p:cNvSpPr txBox="1"/>
          <p:nvPr/>
        </p:nvSpPr>
        <p:spPr>
          <a:xfrm>
            <a:off x="4572000" y="1098173"/>
            <a:ext cx="3733800" cy="5447645"/>
          </a:xfrm>
          <a:prstGeom prst="rect">
            <a:avLst/>
          </a:prstGeom>
          <a:noFill/>
        </p:spPr>
        <p:txBody>
          <a:bodyPr wrap="square" rtlCol="0">
            <a:spAutoFit/>
          </a:bodyPr>
          <a:lstStyle/>
          <a:p>
            <a:pPr>
              <a:buNone/>
            </a:pPr>
            <a:r>
              <a:rPr lang="en-US" sz="1200" b="1" dirty="0" smtClean="0"/>
              <a:t>Alameda County</a:t>
            </a:r>
          </a:p>
          <a:p>
            <a:r>
              <a:rPr lang="en-US" sz="1200" dirty="0" smtClean="0"/>
              <a:t>A Safe Place</a:t>
            </a:r>
          </a:p>
          <a:p>
            <a:r>
              <a:rPr lang="en-US" sz="1200" dirty="0" smtClean="0"/>
              <a:t>Alameda County Family Justice Center</a:t>
            </a:r>
          </a:p>
          <a:p>
            <a:r>
              <a:rPr lang="en-US" sz="1200" dirty="0"/>
              <a:t>Building Futures with Women and </a:t>
            </a:r>
            <a:r>
              <a:rPr lang="en-US" sz="1200" dirty="0" smtClean="0"/>
              <a:t>Children</a:t>
            </a:r>
          </a:p>
          <a:p>
            <a:r>
              <a:rPr lang="en-US" sz="1200" dirty="0" err="1" smtClean="0"/>
              <a:t>DeafHope</a:t>
            </a:r>
            <a:endParaRPr lang="en-US" sz="1200" dirty="0" smtClean="0"/>
          </a:p>
          <a:p>
            <a:r>
              <a:rPr lang="en-US" sz="1200" dirty="0" smtClean="0"/>
              <a:t>Family Violence Law Center</a:t>
            </a:r>
          </a:p>
          <a:p>
            <a:r>
              <a:rPr lang="en-US" sz="1200" dirty="0" smtClean="0"/>
              <a:t>Shalom </a:t>
            </a:r>
            <a:r>
              <a:rPr lang="en-US" sz="1200" dirty="0" err="1" smtClean="0"/>
              <a:t>Bayit</a:t>
            </a:r>
            <a:endParaRPr lang="en-US" sz="1200" dirty="0" smtClean="0"/>
          </a:p>
          <a:p>
            <a:r>
              <a:rPr lang="en-US" sz="1200" dirty="0" err="1" smtClean="0"/>
              <a:t>Narika</a:t>
            </a:r>
            <a:endParaRPr lang="en-US" sz="1200" dirty="0" smtClean="0"/>
          </a:p>
          <a:p>
            <a:r>
              <a:rPr lang="en-US" sz="1200" dirty="0" smtClean="0"/>
              <a:t>Safe Alternatives to Violent Environment (SAVE)</a:t>
            </a:r>
          </a:p>
          <a:p>
            <a:r>
              <a:rPr lang="en-US" sz="1200" dirty="0" smtClean="0"/>
              <a:t>Ruby’s Place</a:t>
            </a:r>
          </a:p>
          <a:p>
            <a:endParaRPr lang="en-US" sz="1200" dirty="0"/>
          </a:p>
          <a:p>
            <a:r>
              <a:rPr lang="en-US" sz="1200" b="1" dirty="0" smtClean="0"/>
              <a:t>Sacramento County</a:t>
            </a:r>
          </a:p>
          <a:p>
            <a:r>
              <a:rPr lang="en-US" sz="1200" dirty="0" smtClean="0"/>
              <a:t>My Sister’s House</a:t>
            </a:r>
          </a:p>
          <a:p>
            <a:r>
              <a:rPr lang="en-US" sz="1200" dirty="0" smtClean="0"/>
              <a:t>WEAVE</a:t>
            </a:r>
          </a:p>
          <a:p>
            <a:endParaRPr lang="en-US" sz="1200" dirty="0" smtClean="0"/>
          </a:p>
          <a:p>
            <a:pPr>
              <a:buNone/>
            </a:pPr>
            <a:r>
              <a:rPr lang="en-US" sz="1200" b="1" dirty="0" smtClean="0"/>
              <a:t>San Mateo County</a:t>
            </a:r>
          </a:p>
          <a:p>
            <a:r>
              <a:rPr lang="en-US" sz="1200" dirty="0" smtClean="0"/>
              <a:t>Community Overcoming Relationship Abuse (CORA)</a:t>
            </a:r>
          </a:p>
          <a:p>
            <a:pPr>
              <a:buNone/>
            </a:pPr>
            <a:endParaRPr lang="en-US" sz="1200" dirty="0" smtClean="0"/>
          </a:p>
          <a:p>
            <a:pPr>
              <a:buNone/>
            </a:pPr>
            <a:r>
              <a:rPr lang="en-US" sz="1200" b="1" dirty="0" smtClean="0"/>
              <a:t>Santa Clara County</a:t>
            </a:r>
          </a:p>
          <a:p>
            <a:r>
              <a:rPr lang="en-US" sz="1200" dirty="0" smtClean="0"/>
              <a:t>Asian Americans for Community Involvement</a:t>
            </a:r>
            <a:r>
              <a:rPr lang="en-US" sz="1200" dirty="0"/>
              <a:t> </a:t>
            </a:r>
            <a:r>
              <a:rPr lang="en-US" sz="1200" dirty="0" smtClean="0"/>
              <a:t>(AACI)</a:t>
            </a:r>
          </a:p>
          <a:p>
            <a:r>
              <a:rPr lang="en-US" sz="1200" dirty="0" err="1" smtClean="0"/>
              <a:t>Maitri</a:t>
            </a:r>
            <a:endParaRPr lang="en-US" sz="1200" dirty="0" smtClean="0"/>
          </a:p>
          <a:p>
            <a:r>
              <a:rPr lang="en-US" sz="1200" dirty="0" smtClean="0"/>
              <a:t>Next Door Solutions to Domestic Violence</a:t>
            </a:r>
          </a:p>
          <a:p>
            <a:r>
              <a:rPr lang="en-US" sz="1200" dirty="0" smtClean="0"/>
              <a:t>Support Network For Battered Women, YWCA</a:t>
            </a:r>
          </a:p>
          <a:p>
            <a:r>
              <a:rPr lang="en-US" sz="1200" dirty="0" smtClean="0"/>
              <a:t>Community Solutions</a:t>
            </a:r>
          </a:p>
          <a:p>
            <a:r>
              <a:rPr lang="en-US" sz="1200" dirty="0" smtClean="0"/>
              <a:t>NISA </a:t>
            </a:r>
          </a:p>
          <a:p>
            <a:endParaRPr lang="en-US" sz="1200" dirty="0"/>
          </a:p>
          <a:p>
            <a:pPr>
              <a:buNone/>
            </a:pPr>
            <a:r>
              <a:rPr lang="en-US" sz="1200" b="1" dirty="0"/>
              <a:t>Del Norte County</a:t>
            </a:r>
          </a:p>
          <a:p>
            <a:r>
              <a:rPr lang="en-US" sz="1200" dirty="0"/>
              <a:t>Rural Human Services Harrington House, Crescent City</a:t>
            </a:r>
          </a:p>
          <a:p>
            <a:endParaRPr lang="en-US" sz="1200" dirty="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blog.fommy.com/wp-content/uploads/2008/11/verizon_logo-300x194.jpg"/>
          <p:cNvPicPr>
            <a:picLocks noChangeAspect="1" noChangeArrowheads="1"/>
          </p:cNvPicPr>
          <p:nvPr/>
        </p:nvPicPr>
        <p:blipFill>
          <a:blip r:embed="rId3" cstate="print"/>
          <a:srcRect/>
          <a:stretch>
            <a:fillRect/>
          </a:stretch>
        </p:blipFill>
        <p:spPr bwMode="auto">
          <a:xfrm>
            <a:off x="5372100" y="1828798"/>
            <a:ext cx="2857501" cy="1847852"/>
          </a:xfrm>
          <a:prstGeom prst="rect">
            <a:avLst/>
          </a:prstGeom>
          <a:noFill/>
        </p:spPr>
      </p:pic>
      <p:sp>
        <p:nvSpPr>
          <p:cNvPr id="9" name="Rectangle 8"/>
          <p:cNvSpPr/>
          <p:nvPr/>
        </p:nvSpPr>
        <p:spPr>
          <a:xfrm>
            <a:off x="213818" y="1100654"/>
            <a:ext cx="5867401" cy="769441"/>
          </a:xfrm>
          <a:prstGeom prst="rect">
            <a:avLst/>
          </a:prstGeom>
        </p:spPr>
        <p:txBody>
          <a:bodyPr wrap="square">
            <a:spAutoFit/>
          </a:bodyPr>
          <a:lstStyle/>
          <a:p>
            <a:pPr algn="ctr"/>
            <a:r>
              <a:rPr lang="en-US" sz="4400" b="1" dirty="0" smtClean="0">
                <a:solidFill>
                  <a:srgbClr val="7030A0"/>
                </a:solidFill>
                <a:latin typeface="+mj-lt"/>
              </a:rPr>
              <a:t>DVIRC</a:t>
            </a:r>
            <a:r>
              <a:rPr lang="en-US" sz="4400" b="1" dirty="0" smtClean="0">
                <a:solidFill>
                  <a:srgbClr val="7030A0"/>
                </a:solidFill>
                <a:latin typeface="Century Schoolbook" panose="02040604050505020304" pitchFamily="18" charset="0"/>
              </a:rPr>
              <a:t> </a:t>
            </a:r>
            <a:r>
              <a:rPr lang="en-US" sz="4400" b="1" dirty="0" smtClean="0">
                <a:solidFill>
                  <a:srgbClr val="7030A0"/>
                </a:solidFill>
                <a:latin typeface="+mj-lt"/>
              </a:rPr>
              <a:t>FUNDERS</a:t>
            </a:r>
            <a:endParaRPr lang="en-US" sz="4400" b="1" dirty="0">
              <a:solidFill>
                <a:srgbClr val="7030A0"/>
              </a:solidFill>
              <a:latin typeface="+mj-lt"/>
            </a:endParaRPr>
          </a:p>
        </p:txBody>
      </p:sp>
      <p:pic>
        <p:nvPicPr>
          <p:cNvPr id="6" name="Picture 5" descr="Blue Shield Foundation Logo.JPG"/>
          <p:cNvPicPr>
            <a:picLocks noChangeAspect="1"/>
          </p:cNvPicPr>
          <p:nvPr/>
        </p:nvPicPr>
        <p:blipFill>
          <a:blip r:embed="rId4" cstate="print"/>
          <a:stretch>
            <a:fillRect/>
          </a:stretch>
        </p:blipFill>
        <p:spPr>
          <a:xfrm>
            <a:off x="4114800" y="3733800"/>
            <a:ext cx="4724400" cy="185453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410200"/>
            <a:ext cx="3022363" cy="705218"/>
          </a:xfrm>
          <a:prstGeom prst="rect">
            <a:avLst/>
          </a:prstGeom>
        </p:spPr>
      </p:pic>
      <p:pic>
        <p:nvPicPr>
          <p:cNvPr id="1029" name="Picture 5" descr="C:\Users\m.taher\Downloads\WFC-Logo-JPG - use 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 y="2870367"/>
            <a:ext cx="3581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olunteer\Desktop\DVIRC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219" y="44423"/>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046" y="2194995"/>
            <a:ext cx="4177845" cy="1248810"/>
          </a:xfrm>
        </p:spPr>
        <p:txBody>
          <a:bodyPr>
            <a:noAutofit/>
          </a:bodyPr>
          <a:lstStyle/>
          <a:p>
            <a:pPr algn="ctr"/>
            <a:r>
              <a:rPr lang="en-US" sz="3300" b="1" dirty="0" smtClean="0">
                <a:solidFill>
                  <a:srgbClr val="7030A0"/>
                </a:solidFill>
                <a:latin typeface="+mn-lt"/>
              </a:rPr>
              <a:t>DVIRC Contact Information</a:t>
            </a:r>
            <a:endParaRPr lang="en-US" sz="3300" b="1" dirty="0">
              <a:solidFill>
                <a:srgbClr val="7030A0"/>
              </a:solidFill>
              <a:latin typeface="+mn-lt"/>
            </a:endParaRPr>
          </a:p>
        </p:txBody>
      </p:sp>
      <p:sp>
        <p:nvSpPr>
          <p:cNvPr id="3" name="Content Placeholder 2"/>
          <p:cNvSpPr>
            <a:spLocks noGrp="1"/>
          </p:cNvSpPr>
          <p:nvPr>
            <p:ph sz="quarter" idx="1"/>
          </p:nvPr>
        </p:nvSpPr>
        <p:spPr>
          <a:xfrm>
            <a:off x="4746590" y="3218543"/>
            <a:ext cx="3924761" cy="3657600"/>
          </a:xfrm>
        </p:spPr>
        <p:txBody>
          <a:bodyPr>
            <a:noAutofit/>
          </a:bodyPr>
          <a:lstStyle/>
          <a:p>
            <a:pPr algn="ctr">
              <a:lnSpc>
                <a:spcPct val="200000"/>
              </a:lnSpc>
              <a:buNone/>
            </a:pPr>
            <a:endParaRPr lang="en-US" dirty="0" smtClean="0">
              <a:cs typeface="Raavi" pitchFamily="2"/>
            </a:endParaRPr>
          </a:p>
          <a:p>
            <a:pPr algn="ctr">
              <a:buNone/>
            </a:pPr>
            <a:r>
              <a:rPr lang="en-US" dirty="0" smtClean="0">
                <a:cs typeface="Raavi" pitchFamily="2"/>
              </a:rPr>
              <a:t>(415) </a:t>
            </a:r>
            <a:r>
              <a:rPr lang="en-US" dirty="0" smtClean="0">
                <a:cs typeface="Raavi" pitchFamily="2"/>
              </a:rPr>
              <a:t>969-6761</a:t>
            </a:r>
            <a:endParaRPr lang="en-US" dirty="0" smtClean="0">
              <a:cs typeface="Raavi" pitchFamily="2"/>
            </a:endParaRPr>
          </a:p>
          <a:p>
            <a:pPr algn="ctr">
              <a:buNone/>
            </a:pPr>
            <a:r>
              <a:rPr lang="en-US" dirty="0" smtClean="0">
                <a:cs typeface="Raavi" pitchFamily="2"/>
              </a:rPr>
              <a:t>dvirc@womaninc.org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30245" y="214084"/>
            <a:ext cx="4341106" cy="1578583"/>
          </a:xfrm>
          <a:prstGeom prst="rect">
            <a:avLst/>
          </a:prstGeom>
          <a:noFill/>
          <a:ln w="9525">
            <a:noFill/>
            <a:miter lim="800000"/>
            <a:headEnd/>
            <a:tailEnd/>
          </a:ln>
          <a:effectLst>
            <a:softEdge rad="63500"/>
          </a:effectLst>
        </p:spPr>
      </p:pic>
      <p:sp>
        <p:nvSpPr>
          <p:cNvPr id="7" name="TextBox 6"/>
          <p:cNvSpPr txBox="1"/>
          <p:nvPr/>
        </p:nvSpPr>
        <p:spPr>
          <a:xfrm>
            <a:off x="304800" y="214084"/>
            <a:ext cx="4267199" cy="7294305"/>
          </a:xfrm>
          <a:prstGeom prst="rect">
            <a:avLst/>
          </a:prstGeom>
          <a:noFill/>
        </p:spPr>
        <p:txBody>
          <a:bodyPr wrap="square" rtlCol="0">
            <a:spAutoFit/>
          </a:bodyPr>
          <a:lstStyle/>
          <a:p>
            <a:r>
              <a:rPr lang="en-US" dirty="0"/>
              <a:t>“Usually clients needing shelter need to make multiple calls to many shelters to determine if bed space is available. With the DVIRC, we are able to give clients a list of shelters with possible space, saving them the time and frustration of calling every shelter in the area.” - </a:t>
            </a:r>
            <a:r>
              <a:rPr lang="en-US" dirty="0" err="1"/>
              <a:t>Nazgol</a:t>
            </a:r>
            <a:r>
              <a:rPr lang="en-US" dirty="0"/>
              <a:t>, </a:t>
            </a:r>
            <a:r>
              <a:rPr lang="en-US" i="1" dirty="0"/>
              <a:t>Alameda County Family Justice Center</a:t>
            </a:r>
            <a:endParaRPr lang="en-US" dirty="0"/>
          </a:p>
          <a:p>
            <a:r>
              <a:rPr lang="en-US" dirty="0"/>
              <a:t> </a:t>
            </a:r>
          </a:p>
          <a:p>
            <a:r>
              <a:rPr lang="en-US" dirty="0"/>
              <a:t>“The DVIRC helps us to increase communication and collaboration in the domestic violence community throughout the state. We are able to share best practices, get training resources, and have access to many resourceful documents in the community tab.” - Patricia, </a:t>
            </a:r>
            <a:r>
              <a:rPr lang="en-US" i="1" dirty="0"/>
              <a:t>Next Door Solutions</a:t>
            </a:r>
            <a:endParaRPr lang="en-US" dirty="0"/>
          </a:p>
          <a:p>
            <a:r>
              <a:rPr lang="en-US" dirty="0"/>
              <a:t> </a:t>
            </a:r>
          </a:p>
          <a:p>
            <a:r>
              <a:rPr lang="en-US" dirty="0"/>
              <a:t>"The DVIRC is a one stop shop that provides a myriad of information...It is a relief to have immediate online access to continually updated resources.” -  Lisa, </a:t>
            </a:r>
            <a:r>
              <a:rPr lang="en-US" i="1" dirty="0"/>
              <a:t>Shalom </a:t>
            </a:r>
            <a:r>
              <a:rPr lang="en-US" i="1" dirty="0" err="1"/>
              <a:t>Bayit</a:t>
            </a:r>
            <a:endParaRPr lang="en-US" dirty="0"/>
          </a:p>
          <a:p>
            <a:r>
              <a:rPr lang="en-US" dirty="0"/>
              <a:t> </a:t>
            </a:r>
          </a:p>
          <a:p>
            <a:r>
              <a:rPr lang="en-US" dirty="0"/>
              <a:t> </a:t>
            </a:r>
          </a:p>
          <a:p>
            <a:r>
              <a:rPr lang="en-US" dirty="0"/>
              <a:t> </a:t>
            </a:r>
          </a:p>
          <a:p>
            <a:endParaRPr lang="en-US"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algn="ctr"/>
            <a:r>
              <a:rPr lang="en-US" sz="7200" dirty="0" smtClean="0"/>
              <a:t>Questions?</a:t>
            </a:r>
          </a:p>
          <a:p>
            <a:pPr algn="ctr"/>
            <a:r>
              <a:rPr lang="en-US" sz="7200" dirty="0" smtClean="0"/>
              <a:t>Concerns? </a:t>
            </a:r>
          </a:p>
          <a:p>
            <a:pPr algn="ctr"/>
            <a:r>
              <a:rPr lang="en-US" sz="7200" dirty="0" smtClean="0"/>
              <a:t>General thoughts?</a:t>
            </a:r>
            <a:endParaRPr lang="en-US" sz="7200" dirty="0"/>
          </a:p>
        </p:txBody>
      </p:sp>
    </p:spTree>
    <p:extLst>
      <p:ext uri="{BB962C8B-B14F-4D97-AF65-F5344CB8AC3E}">
        <p14:creationId xmlns:p14="http://schemas.microsoft.com/office/powerpoint/2010/main" val="3671172971"/>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7467600" cy="1143000"/>
          </a:xfrm>
        </p:spPr>
        <p:txBody>
          <a:bodyPr>
            <a:normAutofit fontScale="90000"/>
          </a:bodyPr>
          <a:lstStyle/>
          <a:p>
            <a:pPr algn="ctr"/>
            <a:r>
              <a:rPr lang="en-US" sz="6600" dirty="0" smtClean="0"/>
              <a:t>Who we are &amp; What we do </a:t>
            </a:r>
            <a:endParaRPr lang="en-US" sz="6600" dirty="0"/>
          </a:p>
        </p:txBody>
      </p:sp>
      <p:pic>
        <p:nvPicPr>
          <p:cNvPr id="12" name="Content Placeholder 1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3657600" cy="3533140"/>
          </a:xfrm>
        </p:spPr>
      </p:pic>
      <p:sp>
        <p:nvSpPr>
          <p:cNvPr id="11" name="Content Placeholder 10"/>
          <p:cNvSpPr>
            <a:spLocks noGrp="1"/>
          </p:cNvSpPr>
          <p:nvPr>
            <p:ph sz="quarter" idx="2"/>
          </p:nvPr>
        </p:nvSpPr>
        <p:spPr>
          <a:xfrm>
            <a:off x="4495800" y="2590800"/>
            <a:ext cx="3657600" cy="2895600"/>
          </a:xfrm>
        </p:spPr>
        <p:txBody>
          <a:bodyPr/>
          <a:lstStyle/>
          <a:p>
            <a:r>
              <a:rPr lang="en-US" b="1" dirty="0"/>
              <a:t>24 Hour </a:t>
            </a:r>
            <a:r>
              <a:rPr lang="en-US" b="1" dirty="0" smtClean="0"/>
              <a:t>Domestic Violence </a:t>
            </a:r>
            <a:r>
              <a:rPr lang="en-US" b="1" dirty="0"/>
              <a:t>Support Line</a:t>
            </a:r>
          </a:p>
          <a:p>
            <a:pPr marL="342900" indent="-342900">
              <a:buClr>
                <a:schemeClr val="accent2"/>
              </a:buClr>
              <a:buFont typeface="Wingdings" panose="05000000000000000000" pitchFamily="2" charset="2"/>
              <a:buChar char="§"/>
            </a:pPr>
            <a:r>
              <a:rPr lang="en-US" dirty="0"/>
              <a:t>1979 – 25-30 calls per month</a:t>
            </a:r>
          </a:p>
          <a:p>
            <a:endParaRPr lang="en-US" sz="700" dirty="0"/>
          </a:p>
          <a:p>
            <a:pPr marL="342900" indent="-342900">
              <a:buClr>
                <a:schemeClr val="accent2"/>
              </a:buClr>
              <a:buFont typeface="Wingdings" panose="05000000000000000000" pitchFamily="2" charset="2"/>
              <a:buChar char="§"/>
            </a:pPr>
            <a:r>
              <a:rPr lang="en-US" dirty="0"/>
              <a:t>2010 – 24,000 calls per year</a:t>
            </a:r>
          </a:p>
        </p:txBody>
      </p:sp>
    </p:spTree>
    <p:extLst>
      <p:ext uri="{BB962C8B-B14F-4D97-AF65-F5344CB8AC3E}">
        <p14:creationId xmlns:p14="http://schemas.microsoft.com/office/powerpoint/2010/main" val="2774790132"/>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8086"/>
            <a:ext cx="6719394" cy="1249362"/>
          </a:xfrm>
        </p:spPr>
        <p:txBody>
          <a:bodyPr>
            <a:noAutofit/>
          </a:bodyPr>
          <a:lstStyle/>
          <a:p>
            <a:pPr algn="ctr"/>
            <a:r>
              <a:rPr lang="en-US" sz="4400" b="1" dirty="0" smtClean="0">
                <a:solidFill>
                  <a:srgbClr val="7030A0"/>
                </a:solidFill>
                <a:cs typeface="Aharoni" panose="02010803020104030203" pitchFamily="2" charset="-79"/>
              </a:rPr>
              <a:t>What is the DVIRC?</a:t>
            </a:r>
            <a:endParaRPr lang="en-US" sz="4400" b="1" dirty="0">
              <a:solidFill>
                <a:srgbClr val="7030A0"/>
              </a:solidFill>
              <a:cs typeface="Aharoni" panose="02010803020104030203" pitchFamily="2" charset="-79"/>
            </a:endParaRPr>
          </a:p>
        </p:txBody>
      </p:sp>
      <p:sp>
        <p:nvSpPr>
          <p:cNvPr id="3" name="Content Placeholder 2"/>
          <p:cNvSpPr>
            <a:spLocks noGrp="1"/>
          </p:cNvSpPr>
          <p:nvPr>
            <p:ph sz="quarter" idx="1"/>
          </p:nvPr>
        </p:nvSpPr>
        <p:spPr>
          <a:xfrm>
            <a:off x="381000" y="1752600"/>
            <a:ext cx="8229600" cy="3970318"/>
          </a:xfrm>
        </p:spPr>
        <p:txBody>
          <a:bodyPr wrap="square" tIns="91440">
            <a:noAutofit/>
          </a:bodyPr>
          <a:lstStyle/>
          <a:p>
            <a:pPr marL="0" indent="0" algn="ctr">
              <a:lnSpc>
                <a:spcPct val="120000"/>
              </a:lnSpc>
              <a:spcBef>
                <a:spcPts val="0"/>
              </a:spcBef>
              <a:buNone/>
            </a:pPr>
            <a:r>
              <a:rPr lang="en-US" sz="2800" dirty="0"/>
              <a:t>The Domestic Violence Information and Referral </a:t>
            </a:r>
            <a:r>
              <a:rPr lang="en-US" sz="2800" dirty="0" smtClean="0"/>
              <a:t>Center (DVIRC</a:t>
            </a:r>
            <a:r>
              <a:rPr lang="en-US" sz="2800" dirty="0"/>
              <a:t>) is an online interactive community network </a:t>
            </a:r>
            <a:r>
              <a:rPr lang="en-US" sz="2800" dirty="0" smtClean="0"/>
              <a:t>that provides </a:t>
            </a:r>
            <a:r>
              <a:rPr lang="en-US" sz="2800" dirty="0"/>
              <a:t>a safe space for member domestic violence </a:t>
            </a:r>
            <a:r>
              <a:rPr lang="en-US" sz="2800" dirty="0" smtClean="0"/>
              <a:t>service </a:t>
            </a:r>
            <a:r>
              <a:rPr lang="en-US" sz="2800" dirty="0"/>
              <a:t>providers to share, network, and access updated </a:t>
            </a:r>
            <a:r>
              <a:rPr lang="en-US" sz="2800" dirty="0" smtClean="0"/>
              <a:t>information </a:t>
            </a:r>
            <a:r>
              <a:rPr lang="en-US" sz="2800" dirty="0"/>
              <a:t>on services available in the Bay Area and </a:t>
            </a:r>
            <a:r>
              <a:rPr lang="en-US" sz="2800" dirty="0" smtClean="0"/>
              <a:t>beyond</a:t>
            </a:r>
            <a:r>
              <a:rPr lang="en-US" sz="2800" dirty="0"/>
              <a:t>. It aims to ensure effective and appropriate </a:t>
            </a:r>
            <a:r>
              <a:rPr lang="en-US" sz="2800" dirty="0" smtClean="0"/>
              <a:t>resources </a:t>
            </a:r>
            <a:r>
              <a:rPr lang="en-US" sz="2800" dirty="0"/>
              <a:t>and referrals can be offered to domestic </a:t>
            </a:r>
            <a:r>
              <a:rPr lang="en-US" sz="2800" dirty="0" smtClean="0"/>
              <a:t>violence </a:t>
            </a:r>
            <a:r>
              <a:rPr lang="en-US" sz="2800" dirty="0"/>
              <a:t>survivors, their friends &amp; families.</a:t>
            </a:r>
          </a:p>
        </p:txBody>
      </p:sp>
      <p:pic>
        <p:nvPicPr>
          <p:cNvPr id="4"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Join?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 Members can access domestic violence shelter bed availability</a:t>
            </a:r>
          </a:p>
          <a:p>
            <a:r>
              <a:rPr lang="en-US" dirty="0"/>
              <a:t>Increase visibility of your organization’s programs &amp; services – we had over </a:t>
            </a:r>
            <a:r>
              <a:rPr lang="en-US" u="sng" dirty="0">
                <a:hlinkClick r:id="rId2"/>
              </a:rPr>
              <a:t>17,000 hits on the DVIRC in 2015</a:t>
            </a:r>
            <a:endParaRPr lang="en-US" dirty="0"/>
          </a:p>
          <a:p>
            <a:r>
              <a:rPr lang="en-US" dirty="0"/>
              <a:t>· Decrease/eliminate the cost of printed resource guides</a:t>
            </a:r>
          </a:p>
          <a:p>
            <a:r>
              <a:rPr lang="en-US" dirty="0"/>
              <a:t>· Access to high quality resource information – hundreds of filterable results</a:t>
            </a:r>
          </a:p>
          <a:p>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a:t>· Learn/share about local events &amp; opportunities in the community</a:t>
            </a:r>
          </a:p>
          <a:p>
            <a:r>
              <a:rPr lang="en-US" dirty="0"/>
              <a:t>· Sharing best practices, training resources, and other information more easily</a:t>
            </a:r>
          </a:p>
          <a:p>
            <a:r>
              <a:rPr lang="en-US" dirty="0"/>
              <a:t>· Increase communication &amp; collaboration in the DV community throughout the state</a:t>
            </a:r>
          </a:p>
          <a:p>
            <a:r>
              <a:rPr lang="en-US" dirty="0"/>
              <a:t>· Joining is free! You can have access to this valuable resource at no cost to your organization.</a:t>
            </a:r>
          </a:p>
          <a:p>
            <a:endParaRPr lang="en-US" dirty="0"/>
          </a:p>
          <a:p>
            <a:endParaRPr lang="en-US" dirty="0"/>
          </a:p>
        </p:txBody>
      </p:sp>
      <p:pic>
        <p:nvPicPr>
          <p:cNvPr id="1026"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219" y="44423"/>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40300"/>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6096000" cy="548640"/>
          </a:xfrm>
        </p:spPr>
        <p:txBody>
          <a:bodyPr>
            <a:noAutofit/>
          </a:bodyPr>
          <a:lstStyle/>
          <a:p>
            <a:pPr algn="ctr"/>
            <a:r>
              <a:rPr lang="en-US" sz="4400" b="1" dirty="0" smtClean="0">
                <a:solidFill>
                  <a:srgbClr val="7030A0"/>
                </a:solidFill>
              </a:rPr>
              <a:t>DVIRC History</a:t>
            </a:r>
            <a:endParaRPr lang="en-US" sz="4400" b="1" dirty="0">
              <a:solidFill>
                <a:srgbClr val="7030A0"/>
              </a:solidFill>
            </a:endParaRPr>
          </a:p>
        </p:txBody>
      </p:sp>
      <p:sp>
        <p:nvSpPr>
          <p:cNvPr id="3" name="Content Placeholder 2"/>
          <p:cNvSpPr>
            <a:spLocks noGrp="1"/>
          </p:cNvSpPr>
          <p:nvPr>
            <p:ph sz="quarter" idx="1"/>
          </p:nvPr>
        </p:nvSpPr>
        <p:spPr>
          <a:xfrm>
            <a:off x="228600" y="1828800"/>
            <a:ext cx="7848600" cy="4267200"/>
          </a:xfrm>
        </p:spPr>
        <p:txBody>
          <a:bodyPr>
            <a:normAutofit/>
          </a:bodyPr>
          <a:lstStyle/>
          <a:p>
            <a:pPr marL="285750" indent="-285750">
              <a:spcBef>
                <a:spcPts val="0"/>
              </a:spcBef>
              <a:buClr>
                <a:schemeClr val="accent2"/>
              </a:buClr>
              <a:buFont typeface="Wingdings" panose="05000000000000000000" pitchFamily="2" charset="2"/>
              <a:buChar char="§"/>
              <a:defRPr/>
            </a:pPr>
            <a:r>
              <a:rPr lang="en-US" sz="2000" b="0" dirty="0" smtClean="0">
                <a:solidFill>
                  <a:srgbClr val="000000"/>
                </a:solidFill>
              </a:rPr>
              <a:t>In </a:t>
            </a:r>
            <a:r>
              <a:rPr lang="en-US" sz="2000" b="0" dirty="0">
                <a:solidFill>
                  <a:srgbClr val="000000"/>
                </a:solidFill>
              </a:rPr>
              <a:t>2010, </a:t>
            </a:r>
            <a:r>
              <a:rPr lang="en-US" sz="2000" b="0" dirty="0" smtClean="0">
                <a:solidFill>
                  <a:srgbClr val="000000"/>
                </a:solidFill>
              </a:rPr>
              <a:t>twenty-three DV agencies come </a:t>
            </a:r>
            <a:r>
              <a:rPr lang="en-US" sz="2000" b="0" dirty="0">
                <a:solidFill>
                  <a:srgbClr val="000000"/>
                </a:solidFill>
              </a:rPr>
              <a:t>together for a discussion about how to use technology </a:t>
            </a:r>
            <a:r>
              <a:rPr lang="en-US" sz="2000" b="0" dirty="0" smtClean="0">
                <a:solidFill>
                  <a:srgbClr val="000000"/>
                </a:solidFill>
              </a:rPr>
              <a:t>to better </a:t>
            </a:r>
            <a:r>
              <a:rPr lang="en-US" sz="2000" b="0" dirty="0">
                <a:solidFill>
                  <a:srgbClr val="000000"/>
                </a:solidFill>
              </a:rPr>
              <a:t>understand what services </a:t>
            </a:r>
            <a:r>
              <a:rPr lang="en-US" sz="2000" b="0" dirty="0" smtClean="0">
                <a:solidFill>
                  <a:srgbClr val="000000"/>
                </a:solidFill>
              </a:rPr>
              <a:t>were available </a:t>
            </a:r>
            <a:r>
              <a:rPr lang="en-US" sz="2000" b="0" dirty="0">
                <a:solidFill>
                  <a:srgbClr val="000000"/>
                </a:solidFill>
              </a:rPr>
              <a:t>to survivors and </a:t>
            </a:r>
            <a:r>
              <a:rPr lang="en-US" sz="2000" b="0" dirty="0" smtClean="0">
                <a:solidFill>
                  <a:srgbClr val="000000"/>
                </a:solidFill>
              </a:rPr>
              <a:t>how could agencies enhance </a:t>
            </a:r>
            <a:r>
              <a:rPr lang="en-US" sz="2000" b="0" dirty="0">
                <a:solidFill>
                  <a:srgbClr val="000000"/>
                </a:solidFill>
              </a:rPr>
              <a:t>communications </a:t>
            </a:r>
            <a:r>
              <a:rPr lang="en-US" sz="2000" b="0" dirty="0" smtClean="0">
                <a:solidFill>
                  <a:srgbClr val="000000"/>
                </a:solidFill>
              </a:rPr>
              <a:t>through a technological platform.</a:t>
            </a:r>
            <a:endParaRPr lang="en-US" sz="2000" b="0" dirty="0">
              <a:solidFill>
                <a:srgbClr val="000000"/>
              </a:solidFill>
            </a:endParaRPr>
          </a:p>
          <a:p>
            <a:pPr marL="0" indent="0">
              <a:spcBef>
                <a:spcPts val="0"/>
              </a:spcBef>
              <a:buClr>
                <a:schemeClr val="accent2"/>
              </a:buClr>
              <a:defRPr/>
            </a:pPr>
            <a:endParaRPr lang="en-US" sz="2000" b="0" dirty="0"/>
          </a:p>
          <a:p>
            <a:pPr marL="285750" indent="-285750">
              <a:buClr>
                <a:schemeClr val="accent2"/>
              </a:buClr>
              <a:buFont typeface="Wingdings" panose="05000000000000000000" pitchFamily="2" charset="2"/>
              <a:buChar char="§"/>
            </a:pPr>
            <a:r>
              <a:rPr lang="en-US" sz="2000" b="0" dirty="0" smtClean="0"/>
              <a:t>In 2011,  though 23 </a:t>
            </a:r>
            <a:r>
              <a:rPr lang="en-US" sz="2000" b="0" dirty="0"/>
              <a:t>agencies had been involved in the information gathering state, </a:t>
            </a:r>
            <a:r>
              <a:rPr lang="en-US" sz="2000" b="0" dirty="0" smtClean="0"/>
              <a:t>only </a:t>
            </a:r>
            <a:r>
              <a:rPr lang="en-US" sz="2000" b="0" dirty="0"/>
              <a:t>5 agencies </a:t>
            </a:r>
            <a:r>
              <a:rPr lang="en-US" sz="2000" b="0" dirty="0" smtClean="0"/>
              <a:t>signed </a:t>
            </a:r>
            <a:r>
              <a:rPr lang="en-US" sz="2000" b="0" dirty="0"/>
              <a:t>a letter of agreement </a:t>
            </a:r>
            <a:r>
              <a:rPr lang="en-US" sz="2000" b="0" dirty="0" smtClean="0"/>
              <a:t>to join DVIRC.  </a:t>
            </a:r>
          </a:p>
          <a:p>
            <a:pPr marL="0" indent="0">
              <a:buClr>
                <a:schemeClr val="accent2"/>
              </a:buClr>
            </a:pPr>
            <a:endParaRPr lang="en-US" sz="2000" b="0" dirty="0"/>
          </a:p>
          <a:p>
            <a:pPr marL="285750" indent="-285750">
              <a:buClr>
                <a:schemeClr val="accent2"/>
              </a:buClr>
              <a:buFont typeface="Wingdings" panose="05000000000000000000" pitchFamily="2" charset="2"/>
              <a:buChar char="§"/>
            </a:pPr>
            <a:r>
              <a:rPr lang="en-US" sz="2000" b="0" dirty="0" smtClean="0"/>
              <a:t>In 2012, the </a:t>
            </a:r>
            <a:r>
              <a:rPr lang="en-US" sz="2000" b="0" dirty="0"/>
              <a:t>DVIRC grew </a:t>
            </a:r>
            <a:r>
              <a:rPr lang="en-US" sz="2000" b="0" dirty="0" smtClean="0"/>
              <a:t>and within one year, 20 </a:t>
            </a:r>
            <a:r>
              <a:rPr lang="en-US" sz="2000" b="0" dirty="0"/>
              <a:t>DV agencies </a:t>
            </a:r>
            <a:r>
              <a:rPr lang="en-US" sz="2000" b="0" dirty="0" smtClean="0"/>
              <a:t>had signed </a:t>
            </a:r>
            <a:r>
              <a:rPr lang="en-US" sz="2000" b="0" dirty="0"/>
              <a:t>on. </a:t>
            </a:r>
            <a:endParaRPr lang="en-US" b="0" dirty="0" smtClean="0"/>
          </a:p>
          <a:p>
            <a:endParaRPr lang="en-US" b="0" dirty="0" smtClean="0"/>
          </a:p>
          <a:p>
            <a:endParaRPr lang="en-US" dirty="0"/>
          </a:p>
        </p:txBody>
      </p:sp>
      <p:pic>
        <p:nvPicPr>
          <p:cNvPr id="4"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219" y="44423"/>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36409"/>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57200" y="1007267"/>
            <a:ext cx="3201537" cy="3201537"/>
          </a:xfrm>
        </p:spPr>
      </p:pic>
      <p:sp>
        <p:nvSpPr>
          <p:cNvPr id="2" name="Rectangle 1"/>
          <p:cNvSpPr/>
          <p:nvPr/>
        </p:nvSpPr>
        <p:spPr>
          <a:xfrm>
            <a:off x="2655228" y="53504"/>
            <a:ext cx="3876959" cy="769441"/>
          </a:xfrm>
          <a:prstGeom prst="rect">
            <a:avLst/>
          </a:prstGeom>
        </p:spPr>
        <p:txBody>
          <a:bodyPr wrap="none">
            <a:spAutoFit/>
          </a:bodyPr>
          <a:lstStyle/>
          <a:p>
            <a:r>
              <a:rPr lang="en-US" sz="4400" b="1" dirty="0">
                <a:solidFill>
                  <a:srgbClr val="7030A0"/>
                </a:solidFill>
                <a:latin typeface="+mj-lt"/>
              </a:rPr>
              <a:t>DVIRC </a:t>
            </a:r>
            <a:r>
              <a:rPr lang="en-US" sz="4400" b="1" dirty="0" smtClean="0">
                <a:solidFill>
                  <a:srgbClr val="7030A0"/>
                </a:solidFill>
                <a:latin typeface="+mj-lt"/>
              </a:rPr>
              <a:t>HISTORY</a:t>
            </a:r>
            <a:endParaRPr lang="en-US" sz="4400" dirty="0">
              <a:latin typeface="+mj-lt"/>
            </a:endParaRP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8830" y="3048000"/>
            <a:ext cx="4694996" cy="3505200"/>
          </a:xfrm>
          <a:prstGeom prst="rect">
            <a:avLst/>
          </a:prstGeom>
        </p:spPr>
      </p:pic>
      <p:sp>
        <p:nvSpPr>
          <p:cNvPr id="8" name="Striped Right Arrow 7"/>
          <p:cNvSpPr/>
          <p:nvPr/>
        </p:nvSpPr>
        <p:spPr>
          <a:xfrm rot="5400000">
            <a:off x="6048678" y="2333370"/>
            <a:ext cx="4953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627187" y="1219200"/>
            <a:ext cx="3810000" cy="923330"/>
          </a:xfrm>
          <a:prstGeom prst="rect">
            <a:avLst/>
          </a:prstGeom>
        </p:spPr>
        <p:txBody>
          <a:bodyPr wrap="square">
            <a:spAutoFit/>
          </a:bodyPr>
          <a:lstStyle/>
          <a:p>
            <a:pPr>
              <a:defRPr/>
            </a:pPr>
            <a:r>
              <a:rPr lang="en-US" dirty="0"/>
              <a:t>March 23, 2013 </a:t>
            </a:r>
            <a:r>
              <a:rPr lang="en-US" dirty="0" smtClean="0"/>
              <a:t>– DV Support Line </a:t>
            </a:r>
            <a:r>
              <a:rPr lang="en-US" dirty="0"/>
              <a:t>Volunteers being trained on </a:t>
            </a:r>
            <a:r>
              <a:rPr lang="en-US" dirty="0" smtClean="0"/>
              <a:t>using DVIRC during their volunteer shifts</a:t>
            </a:r>
            <a:endParaRPr lang="en-US" dirty="0"/>
          </a:p>
        </p:txBody>
      </p:sp>
      <p:pic>
        <p:nvPicPr>
          <p:cNvPr id="7" name="Picture 2" descr="C:\Users\Volunteer\Desktop\DVIRC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683" y="53504"/>
            <a:ext cx="2315653" cy="124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41881"/>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550920" y="4450080"/>
            <a:ext cx="6309360" cy="457200"/>
          </a:xfrm>
        </p:spPr>
        <p:txBody>
          <a:bodyPr>
            <a:noAutofit/>
          </a:bodyPr>
          <a:lstStyle/>
          <a:p>
            <a:r>
              <a:rPr lang="en-US" sz="3200" dirty="0" smtClean="0"/>
              <a:t>DVIRC Statewide Expansion</a:t>
            </a:r>
            <a:endParaRPr lang="en-US" sz="3200" dirty="0"/>
          </a:p>
        </p:txBody>
      </p:sp>
      <p:sp>
        <p:nvSpPr>
          <p:cNvPr id="3" name="Text Placeholder 2"/>
          <p:cNvSpPr>
            <a:spLocks noGrp="1"/>
          </p:cNvSpPr>
          <p:nvPr>
            <p:ph type="body" idx="2"/>
          </p:nvPr>
        </p:nvSpPr>
        <p:spPr>
          <a:xfrm>
            <a:off x="7086600" y="1650242"/>
            <a:ext cx="1600200" cy="5181600"/>
          </a:xfrm>
        </p:spPr>
        <p:txBody>
          <a:bodyPr>
            <a:normAutofit fontScale="92500" lnSpcReduction="10000"/>
          </a:bodyPr>
          <a:lstStyle/>
          <a:p>
            <a:r>
              <a:rPr lang="en-US" sz="1800" b="1" dirty="0" smtClean="0"/>
              <a:t>Counties Covered:</a:t>
            </a:r>
          </a:p>
          <a:p>
            <a:r>
              <a:rPr lang="en-US" sz="1800" b="1" dirty="0" smtClean="0"/>
              <a:t>2012</a:t>
            </a:r>
          </a:p>
          <a:p>
            <a:r>
              <a:rPr lang="en-US" sz="1800" dirty="0" smtClean="0"/>
              <a:t>San Francisco Bay Area (9 counties)</a:t>
            </a:r>
          </a:p>
          <a:p>
            <a:r>
              <a:rPr lang="en-US" sz="1800" b="1" dirty="0" smtClean="0"/>
              <a:t>2013</a:t>
            </a:r>
          </a:p>
          <a:p>
            <a:r>
              <a:rPr lang="en-US" sz="1800" dirty="0" smtClean="0"/>
              <a:t>Santa Clara</a:t>
            </a:r>
          </a:p>
          <a:p>
            <a:r>
              <a:rPr lang="en-US" sz="1800" b="1" dirty="0" smtClean="0"/>
              <a:t>2014</a:t>
            </a:r>
          </a:p>
          <a:p>
            <a:r>
              <a:rPr lang="en-US" sz="1800" dirty="0"/>
              <a:t>Del </a:t>
            </a:r>
            <a:r>
              <a:rPr lang="en-US" sz="1800" dirty="0" smtClean="0"/>
              <a:t>Norte</a:t>
            </a:r>
          </a:p>
          <a:p>
            <a:r>
              <a:rPr lang="en-US" sz="1800" dirty="0" smtClean="0"/>
              <a:t>Ventura </a:t>
            </a:r>
          </a:p>
          <a:p>
            <a:r>
              <a:rPr lang="en-US" sz="1800" b="1" dirty="0" smtClean="0"/>
              <a:t>2015</a:t>
            </a:r>
          </a:p>
          <a:p>
            <a:r>
              <a:rPr lang="en-US" sz="1800" dirty="0" smtClean="0"/>
              <a:t>Los Angeles</a:t>
            </a:r>
          </a:p>
          <a:p>
            <a:endParaRPr lang="en-US" sz="1800"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0710" y="87002"/>
            <a:ext cx="5629089" cy="6515412"/>
          </a:xfrm>
        </p:spPr>
      </p:pic>
      <p:sp>
        <p:nvSpPr>
          <p:cNvPr id="7" name="Freeform 6"/>
          <p:cNvSpPr/>
          <p:nvPr/>
        </p:nvSpPr>
        <p:spPr>
          <a:xfrm>
            <a:off x="914400" y="2329731"/>
            <a:ext cx="1371600" cy="1304015"/>
          </a:xfrm>
          <a:custGeom>
            <a:avLst/>
            <a:gdLst>
              <a:gd name="connsiteX0" fmla="*/ 1004 w 1320920"/>
              <a:gd name="connsiteY0" fmla="*/ 71562 h 1296063"/>
              <a:gd name="connsiteX1" fmla="*/ 64614 w 1320920"/>
              <a:gd name="connsiteY1" fmla="*/ 47708 h 1296063"/>
              <a:gd name="connsiteX2" fmla="*/ 120273 w 1320920"/>
              <a:gd name="connsiteY2" fmla="*/ 39757 h 1296063"/>
              <a:gd name="connsiteX3" fmla="*/ 175932 w 1320920"/>
              <a:gd name="connsiteY3" fmla="*/ 15903 h 1296063"/>
              <a:gd name="connsiteX4" fmla="*/ 223640 w 1320920"/>
              <a:gd name="connsiteY4" fmla="*/ 0 h 1296063"/>
              <a:gd name="connsiteX5" fmla="*/ 287250 w 1320920"/>
              <a:gd name="connsiteY5" fmla="*/ 7952 h 1296063"/>
              <a:gd name="connsiteX6" fmla="*/ 311104 w 1320920"/>
              <a:gd name="connsiteY6" fmla="*/ 23854 h 1296063"/>
              <a:gd name="connsiteX7" fmla="*/ 358812 w 1320920"/>
              <a:gd name="connsiteY7" fmla="*/ 39757 h 1296063"/>
              <a:gd name="connsiteX8" fmla="*/ 382666 w 1320920"/>
              <a:gd name="connsiteY8" fmla="*/ 47708 h 1296063"/>
              <a:gd name="connsiteX9" fmla="*/ 406520 w 1320920"/>
              <a:gd name="connsiteY9" fmla="*/ 55660 h 1296063"/>
              <a:gd name="connsiteX10" fmla="*/ 414471 w 1320920"/>
              <a:gd name="connsiteY10" fmla="*/ 79514 h 1296063"/>
              <a:gd name="connsiteX11" fmla="*/ 462179 w 1320920"/>
              <a:gd name="connsiteY11" fmla="*/ 95416 h 1296063"/>
              <a:gd name="connsiteX12" fmla="*/ 541692 w 1320920"/>
              <a:gd name="connsiteY12" fmla="*/ 71562 h 1296063"/>
              <a:gd name="connsiteX13" fmla="*/ 605303 w 1320920"/>
              <a:gd name="connsiteY13" fmla="*/ 63611 h 1296063"/>
              <a:gd name="connsiteX14" fmla="*/ 613254 w 1320920"/>
              <a:gd name="connsiteY14" fmla="*/ 39757 h 1296063"/>
              <a:gd name="connsiteX15" fmla="*/ 668913 w 1320920"/>
              <a:gd name="connsiteY15" fmla="*/ 79514 h 1296063"/>
              <a:gd name="connsiteX16" fmla="*/ 700718 w 1320920"/>
              <a:gd name="connsiteY16" fmla="*/ 127221 h 1296063"/>
              <a:gd name="connsiteX17" fmla="*/ 708670 w 1320920"/>
              <a:gd name="connsiteY17" fmla="*/ 151075 h 1296063"/>
              <a:gd name="connsiteX18" fmla="*/ 716621 w 1320920"/>
              <a:gd name="connsiteY18" fmla="*/ 206734 h 1296063"/>
              <a:gd name="connsiteX19" fmla="*/ 724572 w 1320920"/>
              <a:gd name="connsiteY19" fmla="*/ 230588 h 1296063"/>
              <a:gd name="connsiteX20" fmla="*/ 780231 w 1320920"/>
              <a:gd name="connsiteY20" fmla="*/ 246491 h 1296063"/>
              <a:gd name="connsiteX21" fmla="*/ 915404 w 1320920"/>
              <a:gd name="connsiteY21" fmla="*/ 238540 h 1296063"/>
              <a:gd name="connsiteX22" fmla="*/ 939257 w 1320920"/>
              <a:gd name="connsiteY22" fmla="*/ 254442 h 1296063"/>
              <a:gd name="connsiteX23" fmla="*/ 963111 w 1320920"/>
              <a:gd name="connsiteY23" fmla="*/ 333955 h 1296063"/>
              <a:gd name="connsiteX24" fmla="*/ 1010819 w 1320920"/>
              <a:gd name="connsiteY24" fmla="*/ 357809 h 1296063"/>
              <a:gd name="connsiteX25" fmla="*/ 1058527 w 1320920"/>
              <a:gd name="connsiteY25" fmla="*/ 349858 h 1296063"/>
              <a:gd name="connsiteX26" fmla="*/ 1050576 w 1320920"/>
              <a:gd name="connsiteY26" fmla="*/ 206734 h 1296063"/>
              <a:gd name="connsiteX27" fmla="*/ 1042624 w 1320920"/>
              <a:gd name="connsiteY27" fmla="*/ 174929 h 1296063"/>
              <a:gd name="connsiteX28" fmla="*/ 1010819 w 1320920"/>
              <a:gd name="connsiteY28" fmla="*/ 103367 h 1296063"/>
              <a:gd name="connsiteX29" fmla="*/ 1034673 w 1320920"/>
              <a:gd name="connsiteY29" fmla="*/ 87465 h 1296063"/>
              <a:gd name="connsiteX30" fmla="*/ 1122137 w 1320920"/>
              <a:gd name="connsiteY30" fmla="*/ 71562 h 1296063"/>
              <a:gd name="connsiteX31" fmla="*/ 1153943 w 1320920"/>
              <a:gd name="connsiteY31" fmla="*/ 79514 h 1296063"/>
              <a:gd name="connsiteX32" fmla="*/ 1217553 w 1320920"/>
              <a:gd name="connsiteY32" fmla="*/ 87465 h 1296063"/>
              <a:gd name="connsiteX33" fmla="*/ 1265261 w 1320920"/>
              <a:gd name="connsiteY33" fmla="*/ 103367 h 1296063"/>
              <a:gd name="connsiteX34" fmla="*/ 1305017 w 1320920"/>
              <a:gd name="connsiteY34" fmla="*/ 143124 h 1296063"/>
              <a:gd name="connsiteX35" fmla="*/ 1320920 w 1320920"/>
              <a:gd name="connsiteY35" fmla="*/ 190832 h 1296063"/>
              <a:gd name="connsiteX36" fmla="*/ 1312969 w 1320920"/>
              <a:gd name="connsiteY36" fmla="*/ 341907 h 1296063"/>
              <a:gd name="connsiteX37" fmla="*/ 1289115 w 1320920"/>
              <a:gd name="connsiteY37" fmla="*/ 357809 h 1296063"/>
              <a:gd name="connsiteX38" fmla="*/ 1193699 w 1320920"/>
              <a:gd name="connsiteY38" fmla="*/ 365760 h 1296063"/>
              <a:gd name="connsiteX39" fmla="*/ 1145991 w 1320920"/>
              <a:gd name="connsiteY39" fmla="*/ 381663 h 1296063"/>
              <a:gd name="connsiteX40" fmla="*/ 1122137 w 1320920"/>
              <a:gd name="connsiteY40" fmla="*/ 389614 h 1296063"/>
              <a:gd name="connsiteX41" fmla="*/ 1098284 w 1320920"/>
              <a:gd name="connsiteY41" fmla="*/ 405517 h 1296063"/>
              <a:gd name="connsiteX42" fmla="*/ 1050576 w 1320920"/>
              <a:gd name="connsiteY42" fmla="*/ 429371 h 1296063"/>
              <a:gd name="connsiteX43" fmla="*/ 1018770 w 1320920"/>
              <a:gd name="connsiteY43" fmla="*/ 500933 h 1296063"/>
              <a:gd name="connsiteX44" fmla="*/ 1010819 w 1320920"/>
              <a:gd name="connsiteY44" fmla="*/ 524787 h 1296063"/>
              <a:gd name="connsiteX45" fmla="*/ 1018770 w 1320920"/>
              <a:gd name="connsiteY45" fmla="*/ 596348 h 1296063"/>
              <a:gd name="connsiteX46" fmla="*/ 1026722 w 1320920"/>
              <a:gd name="connsiteY46" fmla="*/ 644056 h 1296063"/>
              <a:gd name="connsiteX47" fmla="*/ 1034673 w 1320920"/>
              <a:gd name="connsiteY47" fmla="*/ 842839 h 1296063"/>
              <a:gd name="connsiteX48" fmla="*/ 1066478 w 1320920"/>
              <a:gd name="connsiteY48" fmla="*/ 914400 h 1296063"/>
              <a:gd name="connsiteX49" fmla="*/ 1082381 w 1320920"/>
              <a:gd name="connsiteY49" fmla="*/ 962108 h 1296063"/>
              <a:gd name="connsiteX50" fmla="*/ 1090332 w 1320920"/>
              <a:gd name="connsiteY50" fmla="*/ 1089329 h 1296063"/>
              <a:gd name="connsiteX51" fmla="*/ 1098284 w 1320920"/>
              <a:gd name="connsiteY51" fmla="*/ 1121134 h 1296063"/>
              <a:gd name="connsiteX52" fmla="*/ 1145991 w 1320920"/>
              <a:gd name="connsiteY52" fmla="*/ 1144988 h 1296063"/>
              <a:gd name="connsiteX53" fmla="*/ 1193699 w 1320920"/>
              <a:gd name="connsiteY53" fmla="*/ 1152940 h 1296063"/>
              <a:gd name="connsiteX54" fmla="*/ 1201650 w 1320920"/>
              <a:gd name="connsiteY54" fmla="*/ 1176794 h 1296063"/>
              <a:gd name="connsiteX55" fmla="*/ 1193699 w 1320920"/>
              <a:gd name="connsiteY55" fmla="*/ 1264258 h 1296063"/>
              <a:gd name="connsiteX56" fmla="*/ 1169845 w 1320920"/>
              <a:gd name="connsiteY56" fmla="*/ 1280160 h 1296063"/>
              <a:gd name="connsiteX57" fmla="*/ 1066478 w 1320920"/>
              <a:gd name="connsiteY57" fmla="*/ 1296063 h 1296063"/>
              <a:gd name="connsiteX58" fmla="*/ 1010819 w 1320920"/>
              <a:gd name="connsiteY58" fmla="*/ 1288112 h 1296063"/>
              <a:gd name="connsiteX59" fmla="*/ 994917 w 1320920"/>
              <a:gd name="connsiteY59" fmla="*/ 1264258 h 1296063"/>
              <a:gd name="connsiteX60" fmla="*/ 971063 w 1320920"/>
              <a:gd name="connsiteY60" fmla="*/ 1256307 h 1296063"/>
              <a:gd name="connsiteX61" fmla="*/ 947209 w 1320920"/>
              <a:gd name="connsiteY61" fmla="*/ 1240404 h 1296063"/>
              <a:gd name="connsiteX62" fmla="*/ 899501 w 1320920"/>
              <a:gd name="connsiteY62" fmla="*/ 1224501 h 1296063"/>
              <a:gd name="connsiteX63" fmla="*/ 851793 w 1320920"/>
              <a:gd name="connsiteY63" fmla="*/ 1200647 h 1296063"/>
              <a:gd name="connsiteX64" fmla="*/ 812037 w 1320920"/>
              <a:gd name="connsiteY64" fmla="*/ 1144988 h 1296063"/>
              <a:gd name="connsiteX65" fmla="*/ 804085 w 1320920"/>
              <a:gd name="connsiteY65" fmla="*/ 1121134 h 1296063"/>
              <a:gd name="connsiteX66" fmla="*/ 780231 w 1320920"/>
              <a:gd name="connsiteY66" fmla="*/ 1113183 h 1296063"/>
              <a:gd name="connsiteX67" fmla="*/ 700718 w 1320920"/>
              <a:gd name="connsiteY67" fmla="*/ 1105232 h 1296063"/>
              <a:gd name="connsiteX68" fmla="*/ 565546 w 1320920"/>
              <a:gd name="connsiteY68" fmla="*/ 1105232 h 1296063"/>
              <a:gd name="connsiteX69" fmla="*/ 557595 w 1320920"/>
              <a:gd name="connsiteY69" fmla="*/ 1017767 h 1296063"/>
              <a:gd name="connsiteX70" fmla="*/ 525790 w 1320920"/>
              <a:gd name="connsiteY70" fmla="*/ 970060 h 1296063"/>
              <a:gd name="connsiteX71" fmla="*/ 533741 w 1320920"/>
              <a:gd name="connsiteY71" fmla="*/ 771277 h 1296063"/>
              <a:gd name="connsiteX72" fmla="*/ 509887 w 1320920"/>
              <a:gd name="connsiteY72" fmla="*/ 675861 h 1296063"/>
              <a:gd name="connsiteX73" fmla="*/ 478082 w 1320920"/>
              <a:gd name="connsiteY73" fmla="*/ 667910 h 1296063"/>
              <a:gd name="connsiteX74" fmla="*/ 454228 w 1320920"/>
              <a:gd name="connsiteY74" fmla="*/ 659959 h 1296063"/>
              <a:gd name="connsiteX75" fmla="*/ 430374 w 1320920"/>
              <a:gd name="connsiteY75" fmla="*/ 636105 h 1296063"/>
              <a:gd name="connsiteX76" fmla="*/ 406520 w 1320920"/>
              <a:gd name="connsiteY76" fmla="*/ 620202 h 1296063"/>
              <a:gd name="connsiteX77" fmla="*/ 366764 w 1320920"/>
              <a:gd name="connsiteY77" fmla="*/ 580446 h 1296063"/>
              <a:gd name="connsiteX78" fmla="*/ 279299 w 1320920"/>
              <a:gd name="connsiteY78" fmla="*/ 564543 h 1296063"/>
              <a:gd name="connsiteX79" fmla="*/ 271348 w 1320920"/>
              <a:gd name="connsiteY79" fmla="*/ 540689 h 1296063"/>
              <a:gd name="connsiteX80" fmla="*/ 263397 w 1320920"/>
              <a:gd name="connsiteY80" fmla="*/ 461176 h 1296063"/>
              <a:gd name="connsiteX81" fmla="*/ 247494 w 1320920"/>
              <a:gd name="connsiteY81" fmla="*/ 437322 h 1296063"/>
              <a:gd name="connsiteX82" fmla="*/ 231591 w 1320920"/>
              <a:gd name="connsiteY82" fmla="*/ 381663 h 1296063"/>
              <a:gd name="connsiteX83" fmla="*/ 223640 w 1320920"/>
              <a:gd name="connsiteY83" fmla="*/ 357809 h 1296063"/>
              <a:gd name="connsiteX84" fmla="*/ 199786 w 1320920"/>
              <a:gd name="connsiteY84" fmla="*/ 341907 h 1296063"/>
              <a:gd name="connsiteX85" fmla="*/ 167981 w 1320920"/>
              <a:gd name="connsiteY85" fmla="*/ 270345 h 1296063"/>
              <a:gd name="connsiteX86" fmla="*/ 144127 w 1320920"/>
              <a:gd name="connsiteY86" fmla="*/ 246491 h 1296063"/>
              <a:gd name="connsiteX87" fmla="*/ 112322 w 1320920"/>
              <a:gd name="connsiteY87" fmla="*/ 198783 h 1296063"/>
              <a:gd name="connsiteX88" fmla="*/ 96419 w 1320920"/>
              <a:gd name="connsiteY88" fmla="*/ 174929 h 1296063"/>
              <a:gd name="connsiteX89" fmla="*/ 72565 w 1320920"/>
              <a:gd name="connsiteY89" fmla="*/ 166978 h 1296063"/>
              <a:gd name="connsiteX90" fmla="*/ 40760 w 1320920"/>
              <a:gd name="connsiteY90" fmla="*/ 127221 h 1296063"/>
              <a:gd name="connsiteX91" fmla="*/ 24857 w 1320920"/>
              <a:gd name="connsiteY91" fmla="*/ 103367 h 1296063"/>
              <a:gd name="connsiteX92" fmla="*/ 1004 w 1320920"/>
              <a:gd name="connsiteY92" fmla="*/ 71562 h 129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20920" h="1296063">
                <a:moveTo>
                  <a:pt x="1004" y="71562"/>
                </a:moveTo>
                <a:cubicBezTo>
                  <a:pt x="7630" y="62286"/>
                  <a:pt x="52155" y="50200"/>
                  <a:pt x="64614" y="47708"/>
                </a:cubicBezTo>
                <a:cubicBezTo>
                  <a:pt x="82991" y="44032"/>
                  <a:pt x="101720" y="42407"/>
                  <a:pt x="120273" y="39757"/>
                </a:cubicBezTo>
                <a:cubicBezTo>
                  <a:pt x="158119" y="14526"/>
                  <a:pt x="129254" y="29907"/>
                  <a:pt x="175932" y="15903"/>
                </a:cubicBezTo>
                <a:cubicBezTo>
                  <a:pt x="191988" y="11086"/>
                  <a:pt x="223640" y="0"/>
                  <a:pt x="223640" y="0"/>
                </a:cubicBezTo>
                <a:cubicBezTo>
                  <a:pt x="244843" y="2651"/>
                  <a:pt x="266635" y="2330"/>
                  <a:pt x="287250" y="7952"/>
                </a:cubicBezTo>
                <a:cubicBezTo>
                  <a:pt x="296469" y="10466"/>
                  <a:pt x="302371" y="19973"/>
                  <a:pt x="311104" y="23854"/>
                </a:cubicBezTo>
                <a:cubicBezTo>
                  <a:pt x="326422" y="30662"/>
                  <a:pt x="342909" y="34456"/>
                  <a:pt x="358812" y="39757"/>
                </a:cubicBezTo>
                <a:lnTo>
                  <a:pt x="382666" y="47708"/>
                </a:lnTo>
                <a:lnTo>
                  <a:pt x="406520" y="55660"/>
                </a:lnTo>
                <a:cubicBezTo>
                  <a:pt x="409170" y="63611"/>
                  <a:pt x="407651" y="74642"/>
                  <a:pt x="414471" y="79514"/>
                </a:cubicBezTo>
                <a:cubicBezTo>
                  <a:pt x="428112" y="89257"/>
                  <a:pt x="462179" y="95416"/>
                  <a:pt x="462179" y="95416"/>
                </a:cubicBezTo>
                <a:cubicBezTo>
                  <a:pt x="483376" y="88351"/>
                  <a:pt x="517667" y="75566"/>
                  <a:pt x="541692" y="71562"/>
                </a:cubicBezTo>
                <a:cubicBezTo>
                  <a:pt x="562770" y="68049"/>
                  <a:pt x="584099" y="66261"/>
                  <a:pt x="605303" y="63611"/>
                </a:cubicBezTo>
                <a:cubicBezTo>
                  <a:pt x="607953" y="55660"/>
                  <a:pt x="607327" y="45684"/>
                  <a:pt x="613254" y="39757"/>
                </a:cubicBezTo>
                <a:cubicBezTo>
                  <a:pt x="644044" y="8967"/>
                  <a:pt x="657990" y="63130"/>
                  <a:pt x="668913" y="79514"/>
                </a:cubicBezTo>
                <a:lnTo>
                  <a:pt x="700718" y="127221"/>
                </a:lnTo>
                <a:lnTo>
                  <a:pt x="708670" y="151075"/>
                </a:lnTo>
                <a:cubicBezTo>
                  <a:pt x="711320" y="169628"/>
                  <a:pt x="712946" y="188357"/>
                  <a:pt x="716621" y="206734"/>
                </a:cubicBezTo>
                <a:cubicBezTo>
                  <a:pt x="718265" y="214953"/>
                  <a:pt x="718646" y="224661"/>
                  <a:pt x="724572" y="230588"/>
                </a:cubicBezTo>
                <a:cubicBezTo>
                  <a:pt x="728376" y="234392"/>
                  <a:pt x="779953" y="246422"/>
                  <a:pt x="780231" y="246491"/>
                </a:cubicBezTo>
                <a:cubicBezTo>
                  <a:pt x="825289" y="243841"/>
                  <a:pt x="870325" y="236286"/>
                  <a:pt x="915404" y="238540"/>
                </a:cubicBezTo>
                <a:cubicBezTo>
                  <a:pt x="924948" y="239017"/>
                  <a:pt x="933956" y="246491"/>
                  <a:pt x="939257" y="254442"/>
                </a:cubicBezTo>
                <a:cubicBezTo>
                  <a:pt x="951987" y="273537"/>
                  <a:pt x="942661" y="320321"/>
                  <a:pt x="963111" y="333955"/>
                </a:cubicBezTo>
                <a:cubicBezTo>
                  <a:pt x="993939" y="354507"/>
                  <a:pt x="977899" y="346836"/>
                  <a:pt x="1010819" y="357809"/>
                </a:cubicBezTo>
                <a:lnTo>
                  <a:pt x="1058527" y="349858"/>
                </a:lnTo>
                <a:cubicBezTo>
                  <a:pt x="1070687" y="303650"/>
                  <a:pt x="1054902" y="254319"/>
                  <a:pt x="1050576" y="206734"/>
                </a:cubicBezTo>
                <a:cubicBezTo>
                  <a:pt x="1049587" y="195851"/>
                  <a:pt x="1045764" y="185396"/>
                  <a:pt x="1042624" y="174929"/>
                </a:cubicBezTo>
                <a:cubicBezTo>
                  <a:pt x="1027139" y="123314"/>
                  <a:pt x="1034060" y="138227"/>
                  <a:pt x="1010819" y="103367"/>
                </a:cubicBezTo>
                <a:cubicBezTo>
                  <a:pt x="1018770" y="98066"/>
                  <a:pt x="1026126" y="91739"/>
                  <a:pt x="1034673" y="87465"/>
                </a:cubicBezTo>
                <a:cubicBezTo>
                  <a:pt x="1059187" y="75209"/>
                  <a:pt x="1100212" y="74303"/>
                  <a:pt x="1122137" y="71562"/>
                </a:cubicBezTo>
                <a:cubicBezTo>
                  <a:pt x="1132739" y="74213"/>
                  <a:pt x="1143163" y="77717"/>
                  <a:pt x="1153943" y="79514"/>
                </a:cubicBezTo>
                <a:cubicBezTo>
                  <a:pt x="1175021" y="83027"/>
                  <a:pt x="1196659" y="82988"/>
                  <a:pt x="1217553" y="87465"/>
                </a:cubicBezTo>
                <a:cubicBezTo>
                  <a:pt x="1233944" y="90977"/>
                  <a:pt x="1265261" y="103367"/>
                  <a:pt x="1265261" y="103367"/>
                </a:cubicBezTo>
                <a:cubicBezTo>
                  <a:pt x="1287023" y="117875"/>
                  <a:pt x="1293857" y="118014"/>
                  <a:pt x="1305017" y="143124"/>
                </a:cubicBezTo>
                <a:cubicBezTo>
                  <a:pt x="1311825" y="158442"/>
                  <a:pt x="1320920" y="190832"/>
                  <a:pt x="1320920" y="190832"/>
                </a:cubicBezTo>
                <a:cubicBezTo>
                  <a:pt x="1318270" y="241190"/>
                  <a:pt x="1322405" y="292370"/>
                  <a:pt x="1312969" y="341907"/>
                </a:cubicBezTo>
                <a:cubicBezTo>
                  <a:pt x="1311181" y="351294"/>
                  <a:pt x="1298486" y="355935"/>
                  <a:pt x="1289115" y="357809"/>
                </a:cubicBezTo>
                <a:cubicBezTo>
                  <a:pt x="1257819" y="364068"/>
                  <a:pt x="1225504" y="363110"/>
                  <a:pt x="1193699" y="365760"/>
                </a:cubicBezTo>
                <a:lnTo>
                  <a:pt x="1145991" y="381663"/>
                </a:lnTo>
                <a:lnTo>
                  <a:pt x="1122137" y="389614"/>
                </a:lnTo>
                <a:cubicBezTo>
                  <a:pt x="1114186" y="394915"/>
                  <a:pt x="1106831" y="401243"/>
                  <a:pt x="1098284" y="405517"/>
                </a:cubicBezTo>
                <a:cubicBezTo>
                  <a:pt x="1032440" y="438440"/>
                  <a:pt x="1118943" y="383792"/>
                  <a:pt x="1050576" y="429371"/>
                </a:cubicBezTo>
                <a:cubicBezTo>
                  <a:pt x="1025375" y="467172"/>
                  <a:pt x="1037694" y="444160"/>
                  <a:pt x="1018770" y="500933"/>
                </a:cubicBezTo>
                <a:lnTo>
                  <a:pt x="1010819" y="524787"/>
                </a:lnTo>
                <a:cubicBezTo>
                  <a:pt x="1013469" y="548641"/>
                  <a:pt x="1015598" y="572558"/>
                  <a:pt x="1018770" y="596348"/>
                </a:cubicBezTo>
                <a:cubicBezTo>
                  <a:pt x="1020901" y="612329"/>
                  <a:pt x="1025684" y="627967"/>
                  <a:pt x="1026722" y="644056"/>
                </a:cubicBezTo>
                <a:cubicBezTo>
                  <a:pt x="1030992" y="710232"/>
                  <a:pt x="1028285" y="776833"/>
                  <a:pt x="1034673" y="842839"/>
                </a:cubicBezTo>
                <a:cubicBezTo>
                  <a:pt x="1040530" y="903365"/>
                  <a:pt x="1048727" y="874460"/>
                  <a:pt x="1066478" y="914400"/>
                </a:cubicBezTo>
                <a:cubicBezTo>
                  <a:pt x="1073286" y="929718"/>
                  <a:pt x="1082381" y="962108"/>
                  <a:pt x="1082381" y="962108"/>
                </a:cubicBezTo>
                <a:cubicBezTo>
                  <a:pt x="1085031" y="1004515"/>
                  <a:pt x="1086104" y="1047050"/>
                  <a:pt x="1090332" y="1089329"/>
                </a:cubicBezTo>
                <a:cubicBezTo>
                  <a:pt x="1091419" y="1100203"/>
                  <a:pt x="1092222" y="1112041"/>
                  <a:pt x="1098284" y="1121134"/>
                </a:cubicBezTo>
                <a:cubicBezTo>
                  <a:pt x="1105744" y="1132324"/>
                  <a:pt x="1133566" y="1142227"/>
                  <a:pt x="1145991" y="1144988"/>
                </a:cubicBezTo>
                <a:cubicBezTo>
                  <a:pt x="1161729" y="1148485"/>
                  <a:pt x="1177796" y="1150289"/>
                  <a:pt x="1193699" y="1152940"/>
                </a:cubicBezTo>
                <a:cubicBezTo>
                  <a:pt x="1196349" y="1160891"/>
                  <a:pt x="1201650" y="1168413"/>
                  <a:pt x="1201650" y="1176794"/>
                </a:cubicBezTo>
                <a:cubicBezTo>
                  <a:pt x="1201650" y="1206069"/>
                  <a:pt x="1202308" y="1236278"/>
                  <a:pt x="1193699" y="1264258"/>
                </a:cubicBezTo>
                <a:cubicBezTo>
                  <a:pt x="1190889" y="1273392"/>
                  <a:pt x="1178793" y="1276805"/>
                  <a:pt x="1169845" y="1280160"/>
                </a:cubicBezTo>
                <a:cubicBezTo>
                  <a:pt x="1151627" y="1286992"/>
                  <a:pt x="1076314" y="1294834"/>
                  <a:pt x="1066478" y="1296063"/>
                </a:cubicBezTo>
                <a:cubicBezTo>
                  <a:pt x="1047925" y="1293413"/>
                  <a:pt x="1027945" y="1295724"/>
                  <a:pt x="1010819" y="1288112"/>
                </a:cubicBezTo>
                <a:cubicBezTo>
                  <a:pt x="1002086" y="1284231"/>
                  <a:pt x="1002379" y="1270228"/>
                  <a:pt x="994917" y="1264258"/>
                </a:cubicBezTo>
                <a:cubicBezTo>
                  <a:pt x="988372" y="1259022"/>
                  <a:pt x="979014" y="1258957"/>
                  <a:pt x="971063" y="1256307"/>
                </a:cubicBezTo>
                <a:cubicBezTo>
                  <a:pt x="963112" y="1251006"/>
                  <a:pt x="955942" y="1244285"/>
                  <a:pt x="947209" y="1240404"/>
                </a:cubicBezTo>
                <a:cubicBezTo>
                  <a:pt x="931891" y="1233596"/>
                  <a:pt x="913449" y="1233799"/>
                  <a:pt x="899501" y="1224501"/>
                </a:cubicBezTo>
                <a:cubicBezTo>
                  <a:pt x="868673" y="1203950"/>
                  <a:pt x="884713" y="1211621"/>
                  <a:pt x="851793" y="1200647"/>
                </a:cubicBezTo>
                <a:cubicBezTo>
                  <a:pt x="835255" y="1134492"/>
                  <a:pt x="859100" y="1201463"/>
                  <a:pt x="812037" y="1144988"/>
                </a:cubicBezTo>
                <a:cubicBezTo>
                  <a:pt x="806671" y="1138549"/>
                  <a:pt x="810012" y="1127061"/>
                  <a:pt x="804085" y="1121134"/>
                </a:cubicBezTo>
                <a:cubicBezTo>
                  <a:pt x="798158" y="1115208"/>
                  <a:pt x="788515" y="1114457"/>
                  <a:pt x="780231" y="1113183"/>
                </a:cubicBezTo>
                <a:cubicBezTo>
                  <a:pt x="753904" y="1109133"/>
                  <a:pt x="727222" y="1107882"/>
                  <a:pt x="700718" y="1105232"/>
                </a:cubicBezTo>
                <a:cubicBezTo>
                  <a:pt x="690062" y="1106416"/>
                  <a:pt x="579836" y="1124286"/>
                  <a:pt x="565546" y="1105232"/>
                </a:cubicBezTo>
                <a:cubicBezTo>
                  <a:pt x="547981" y="1081812"/>
                  <a:pt x="565855" y="1045853"/>
                  <a:pt x="557595" y="1017767"/>
                </a:cubicBezTo>
                <a:cubicBezTo>
                  <a:pt x="552202" y="999431"/>
                  <a:pt x="525790" y="970060"/>
                  <a:pt x="525790" y="970060"/>
                </a:cubicBezTo>
                <a:cubicBezTo>
                  <a:pt x="528440" y="903799"/>
                  <a:pt x="533741" y="837591"/>
                  <a:pt x="533741" y="771277"/>
                </a:cubicBezTo>
                <a:cubicBezTo>
                  <a:pt x="533741" y="757367"/>
                  <a:pt x="535517" y="692948"/>
                  <a:pt x="509887" y="675861"/>
                </a:cubicBezTo>
                <a:cubicBezTo>
                  <a:pt x="500794" y="669799"/>
                  <a:pt x="488589" y="670912"/>
                  <a:pt x="478082" y="667910"/>
                </a:cubicBezTo>
                <a:cubicBezTo>
                  <a:pt x="470023" y="665608"/>
                  <a:pt x="462179" y="662609"/>
                  <a:pt x="454228" y="659959"/>
                </a:cubicBezTo>
                <a:cubicBezTo>
                  <a:pt x="446277" y="652008"/>
                  <a:pt x="439013" y="643304"/>
                  <a:pt x="430374" y="636105"/>
                </a:cubicBezTo>
                <a:cubicBezTo>
                  <a:pt x="423033" y="629987"/>
                  <a:pt x="413277" y="626959"/>
                  <a:pt x="406520" y="620202"/>
                </a:cubicBezTo>
                <a:cubicBezTo>
                  <a:pt x="374715" y="588397"/>
                  <a:pt x="409169" y="601649"/>
                  <a:pt x="366764" y="580446"/>
                </a:cubicBezTo>
                <a:cubicBezTo>
                  <a:pt x="342247" y="568187"/>
                  <a:pt x="301235" y="567285"/>
                  <a:pt x="279299" y="564543"/>
                </a:cubicBezTo>
                <a:cubicBezTo>
                  <a:pt x="276649" y="556592"/>
                  <a:pt x="272622" y="548973"/>
                  <a:pt x="271348" y="540689"/>
                </a:cubicBezTo>
                <a:cubicBezTo>
                  <a:pt x="267298" y="514362"/>
                  <a:pt x="269386" y="487130"/>
                  <a:pt x="263397" y="461176"/>
                </a:cubicBezTo>
                <a:cubicBezTo>
                  <a:pt x="261248" y="451864"/>
                  <a:pt x="252795" y="445273"/>
                  <a:pt x="247494" y="437322"/>
                </a:cubicBezTo>
                <a:cubicBezTo>
                  <a:pt x="228430" y="380128"/>
                  <a:pt x="251560" y="451552"/>
                  <a:pt x="231591" y="381663"/>
                </a:cubicBezTo>
                <a:cubicBezTo>
                  <a:pt x="229288" y="373604"/>
                  <a:pt x="228876" y="364354"/>
                  <a:pt x="223640" y="357809"/>
                </a:cubicBezTo>
                <a:cubicBezTo>
                  <a:pt x="217670" y="350347"/>
                  <a:pt x="207737" y="347208"/>
                  <a:pt x="199786" y="341907"/>
                </a:cubicBezTo>
                <a:cubicBezTo>
                  <a:pt x="188229" y="307234"/>
                  <a:pt x="188983" y="295547"/>
                  <a:pt x="167981" y="270345"/>
                </a:cubicBezTo>
                <a:cubicBezTo>
                  <a:pt x="160782" y="261706"/>
                  <a:pt x="151031" y="255367"/>
                  <a:pt x="144127" y="246491"/>
                </a:cubicBezTo>
                <a:cubicBezTo>
                  <a:pt x="132393" y="231404"/>
                  <a:pt x="122924" y="214686"/>
                  <a:pt x="112322" y="198783"/>
                </a:cubicBezTo>
                <a:cubicBezTo>
                  <a:pt x="107021" y="190832"/>
                  <a:pt x="105485" y="177951"/>
                  <a:pt x="96419" y="174929"/>
                </a:cubicBezTo>
                <a:lnTo>
                  <a:pt x="72565" y="166978"/>
                </a:lnTo>
                <a:cubicBezTo>
                  <a:pt x="57086" y="120540"/>
                  <a:pt x="76725" y="163186"/>
                  <a:pt x="40760" y="127221"/>
                </a:cubicBezTo>
                <a:cubicBezTo>
                  <a:pt x="34003" y="120464"/>
                  <a:pt x="30591" y="111012"/>
                  <a:pt x="24857" y="103367"/>
                </a:cubicBezTo>
                <a:cubicBezTo>
                  <a:pt x="22608" y="100369"/>
                  <a:pt x="-5622" y="80838"/>
                  <a:pt x="1004" y="71562"/>
                </a:cubicBezTo>
                <a:close/>
              </a:path>
            </a:pathLst>
          </a:custGeom>
          <a:solidFill>
            <a:srgbClr val="7030A0">
              <a:alpha val="40000"/>
            </a:srgbClr>
          </a:solidFill>
          <a:ln w="28575">
            <a:solidFill>
              <a:srgbClr val="7030A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7373" y="130009"/>
            <a:ext cx="394428" cy="444125"/>
          </a:xfrm>
          <a:custGeom>
            <a:avLst/>
            <a:gdLst>
              <a:gd name="connsiteX0" fmla="*/ 69338 w 394428"/>
              <a:gd name="connsiteY0" fmla="*/ 195015 h 444125"/>
              <a:gd name="connsiteX1" fmla="*/ 30335 w 394428"/>
              <a:gd name="connsiteY1" fmla="*/ 186347 h 444125"/>
              <a:gd name="connsiteX2" fmla="*/ 4333 w 394428"/>
              <a:gd name="connsiteY2" fmla="*/ 173346 h 444125"/>
              <a:gd name="connsiteX3" fmla="*/ 0 w 394428"/>
              <a:gd name="connsiteY3" fmla="*/ 160346 h 444125"/>
              <a:gd name="connsiteX4" fmla="*/ 13000 w 394428"/>
              <a:gd name="connsiteY4" fmla="*/ 134344 h 444125"/>
              <a:gd name="connsiteX5" fmla="*/ 30335 w 394428"/>
              <a:gd name="connsiteY5" fmla="*/ 99674 h 444125"/>
              <a:gd name="connsiteX6" fmla="*/ 39002 w 394428"/>
              <a:gd name="connsiteY6" fmla="*/ 30336 h 444125"/>
              <a:gd name="connsiteX7" fmla="*/ 43336 w 394428"/>
              <a:gd name="connsiteY7" fmla="*/ 17335 h 444125"/>
              <a:gd name="connsiteX8" fmla="*/ 69338 w 394428"/>
              <a:gd name="connsiteY8" fmla="*/ 8668 h 444125"/>
              <a:gd name="connsiteX9" fmla="*/ 82339 w 394428"/>
              <a:gd name="connsiteY9" fmla="*/ 4334 h 444125"/>
              <a:gd name="connsiteX10" fmla="*/ 95340 w 394428"/>
              <a:gd name="connsiteY10" fmla="*/ 0 h 444125"/>
              <a:gd name="connsiteX11" fmla="*/ 164678 w 394428"/>
              <a:gd name="connsiteY11" fmla="*/ 4334 h 444125"/>
              <a:gd name="connsiteX12" fmla="*/ 190680 w 394428"/>
              <a:gd name="connsiteY12" fmla="*/ 13001 h 444125"/>
              <a:gd name="connsiteX13" fmla="*/ 203681 w 394428"/>
              <a:gd name="connsiteY13" fmla="*/ 17335 h 444125"/>
              <a:gd name="connsiteX14" fmla="*/ 251351 w 394428"/>
              <a:gd name="connsiteY14" fmla="*/ 13001 h 444125"/>
              <a:gd name="connsiteX15" fmla="*/ 290354 w 394428"/>
              <a:gd name="connsiteY15" fmla="*/ 8668 h 444125"/>
              <a:gd name="connsiteX16" fmla="*/ 381361 w 394428"/>
              <a:gd name="connsiteY16" fmla="*/ 13001 h 444125"/>
              <a:gd name="connsiteX17" fmla="*/ 390028 w 394428"/>
              <a:gd name="connsiteY17" fmla="*/ 21669 h 444125"/>
              <a:gd name="connsiteX18" fmla="*/ 390028 w 394428"/>
              <a:gd name="connsiteY18" fmla="*/ 47671 h 444125"/>
              <a:gd name="connsiteX19" fmla="*/ 364026 w 394428"/>
              <a:gd name="connsiteY19" fmla="*/ 65005 h 444125"/>
              <a:gd name="connsiteX20" fmla="*/ 359692 w 394428"/>
              <a:gd name="connsiteY20" fmla="*/ 78006 h 444125"/>
              <a:gd name="connsiteX21" fmla="*/ 346691 w 394428"/>
              <a:gd name="connsiteY21" fmla="*/ 86673 h 444125"/>
              <a:gd name="connsiteX22" fmla="*/ 325023 w 394428"/>
              <a:gd name="connsiteY22" fmla="*/ 104008 h 444125"/>
              <a:gd name="connsiteX23" fmla="*/ 316356 w 394428"/>
              <a:gd name="connsiteY23" fmla="*/ 117009 h 444125"/>
              <a:gd name="connsiteX24" fmla="*/ 316356 w 394428"/>
              <a:gd name="connsiteY24" fmla="*/ 173346 h 444125"/>
              <a:gd name="connsiteX25" fmla="*/ 325023 w 394428"/>
              <a:gd name="connsiteY25" fmla="*/ 182014 h 444125"/>
              <a:gd name="connsiteX26" fmla="*/ 320690 w 394428"/>
              <a:gd name="connsiteY26" fmla="*/ 260019 h 444125"/>
              <a:gd name="connsiteX27" fmla="*/ 312022 w 394428"/>
              <a:gd name="connsiteY27" fmla="*/ 286021 h 444125"/>
              <a:gd name="connsiteX28" fmla="*/ 307689 w 394428"/>
              <a:gd name="connsiteY28" fmla="*/ 299022 h 444125"/>
              <a:gd name="connsiteX29" fmla="*/ 325023 w 394428"/>
              <a:gd name="connsiteY29" fmla="*/ 320691 h 444125"/>
              <a:gd name="connsiteX30" fmla="*/ 338024 w 394428"/>
              <a:gd name="connsiteY30" fmla="*/ 342359 h 444125"/>
              <a:gd name="connsiteX31" fmla="*/ 346691 w 394428"/>
              <a:gd name="connsiteY31" fmla="*/ 407364 h 444125"/>
              <a:gd name="connsiteX32" fmla="*/ 342358 w 394428"/>
              <a:gd name="connsiteY32" fmla="*/ 437699 h 444125"/>
              <a:gd name="connsiteX33" fmla="*/ 329357 w 394428"/>
              <a:gd name="connsiteY33" fmla="*/ 442033 h 444125"/>
              <a:gd name="connsiteX34" fmla="*/ 264352 w 394428"/>
              <a:gd name="connsiteY34" fmla="*/ 437699 h 444125"/>
              <a:gd name="connsiteX35" fmla="*/ 260018 w 394428"/>
              <a:gd name="connsiteY35" fmla="*/ 394363 h 444125"/>
              <a:gd name="connsiteX36" fmla="*/ 117008 w 394428"/>
              <a:gd name="connsiteY36" fmla="*/ 390029 h 444125"/>
              <a:gd name="connsiteX37" fmla="*/ 108341 w 394428"/>
              <a:gd name="connsiteY37" fmla="*/ 364027 h 444125"/>
              <a:gd name="connsiteX38" fmla="*/ 95340 w 394428"/>
              <a:gd name="connsiteY38" fmla="*/ 338025 h 444125"/>
              <a:gd name="connsiteX39" fmla="*/ 86672 w 394428"/>
              <a:gd name="connsiteY39" fmla="*/ 329358 h 444125"/>
              <a:gd name="connsiteX40" fmla="*/ 91006 w 394428"/>
              <a:gd name="connsiteY40" fmla="*/ 303356 h 444125"/>
              <a:gd name="connsiteX41" fmla="*/ 82339 w 394428"/>
              <a:gd name="connsiteY41" fmla="*/ 268687 h 444125"/>
              <a:gd name="connsiteX42" fmla="*/ 78005 w 394428"/>
              <a:gd name="connsiteY42" fmla="*/ 251352 h 444125"/>
              <a:gd name="connsiteX43" fmla="*/ 69338 w 394428"/>
              <a:gd name="connsiteY43" fmla="*/ 238351 h 444125"/>
              <a:gd name="connsiteX44" fmla="*/ 69338 w 394428"/>
              <a:gd name="connsiteY44" fmla="*/ 195015 h 44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4428" h="444125">
                <a:moveTo>
                  <a:pt x="69338" y="195015"/>
                </a:moveTo>
                <a:cubicBezTo>
                  <a:pt x="62838" y="186348"/>
                  <a:pt x="41005" y="191682"/>
                  <a:pt x="30335" y="186347"/>
                </a:cubicBezTo>
                <a:cubicBezTo>
                  <a:pt x="-3269" y="169545"/>
                  <a:pt x="37012" y="184240"/>
                  <a:pt x="4333" y="173346"/>
                </a:cubicBezTo>
                <a:cubicBezTo>
                  <a:pt x="2889" y="169013"/>
                  <a:pt x="0" y="164914"/>
                  <a:pt x="0" y="160346"/>
                </a:cubicBezTo>
                <a:cubicBezTo>
                  <a:pt x="0" y="148491"/>
                  <a:pt x="8617" y="144205"/>
                  <a:pt x="13000" y="134344"/>
                </a:cubicBezTo>
                <a:cubicBezTo>
                  <a:pt x="28936" y="98490"/>
                  <a:pt x="12536" y="117475"/>
                  <a:pt x="30335" y="99674"/>
                </a:cubicBezTo>
                <a:cubicBezTo>
                  <a:pt x="41762" y="65397"/>
                  <a:pt x="29634" y="105280"/>
                  <a:pt x="39002" y="30336"/>
                </a:cubicBezTo>
                <a:cubicBezTo>
                  <a:pt x="39569" y="25803"/>
                  <a:pt x="39619" y="19990"/>
                  <a:pt x="43336" y="17335"/>
                </a:cubicBezTo>
                <a:cubicBezTo>
                  <a:pt x="50770" y="12025"/>
                  <a:pt x="60671" y="11557"/>
                  <a:pt x="69338" y="8668"/>
                </a:cubicBezTo>
                <a:lnTo>
                  <a:pt x="82339" y="4334"/>
                </a:lnTo>
                <a:lnTo>
                  <a:pt x="95340" y="0"/>
                </a:lnTo>
                <a:cubicBezTo>
                  <a:pt x="118453" y="1445"/>
                  <a:pt x="141733" y="1205"/>
                  <a:pt x="164678" y="4334"/>
                </a:cubicBezTo>
                <a:cubicBezTo>
                  <a:pt x="173730" y="5568"/>
                  <a:pt x="182013" y="10112"/>
                  <a:pt x="190680" y="13001"/>
                </a:cubicBezTo>
                <a:lnTo>
                  <a:pt x="203681" y="17335"/>
                </a:lnTo>
                <a:lnTo>
                  <a:pt x="251351" y="13001"/>
                </a:lnTo>
                <a:cubicBezTo>
                  <a:pt x="264367" y="11699"/>
                  <a:pt x="277273" y="8668"/>
                  <a:pt x="290354" y="8668"/>
                </a:cubicBezTo>
                <a:cubicBezTo>
                  <a:pt x="320724" y="8668"/>
                  <a:pt x="351025" y="11557"/>
                  <a:pt x="381361" y="13001"/>
                </a:cubicBezTo>
                <a:cubicBezTo>
                  <a:pt x="384250" y="15890"/>
                  <a:pt x="387926" y="18165"/>
                  <a:pt x="390028" y="21669"/>
                </a:cubicBezTo>
                <a:cubicBezTo>
                  <a:pt x="394362" y="28892"/>
                  <a:pt x="397252" y="40448"/>
                  <a:pt x="390028" y="47671"/>
                </a:cubicBezTo>
                <a:cubicBezTo>
                  <a:pt x="382662" y="55037"/>
                  <a:pt x="364026" y="65005"/>
                  <a:pt x="364026" y="65005"/>
                </a:cubicBezTo>
                <a:cubicBezTo>
                  <a:pt x="362581" y="69339"/>
                  <a:pt x="362546" y="74439"/>
                  <a:pt x="359692" y="78006"/>
                </a:cubicBezTo>
                <a:cubicBezTo>
                  <a:pt x="356438" y="82073"/>
                  <a:pt x="350758" y="83419"/>
                  <a:pt x="346691" y="86673"/>
                </a:cubicBezTo>
                <a:cubicBezTo>
                  <a:pt x="315816" y="111374"/>
                  <a:pt x="365038" y="77332"/>
                  <a:pt x="325023" y="104008"/>
                </a:cubicBezTo>
                <a:cubicBezTo>
                  <a:pt x="322134" y="108342"/>
                  <a:pt x="318685" y="112351"/>
                  <a:pt x="316356" y="117009"/>
                </a:cubicBezTo>
                <a:cubicBezTo>
                  <a:pt x="307450" y="134820"/>
                  <a:pt x="311506" y="153945"/>
                  <a:pt x="316356" y="173346"/>
                </a:cubicBezTo>
                <a:cubicBezTo>
                  <a:pt x="317347" y="177310"/>
                  <a:pt x="322134" y="179125"/>
                  <a:pt x="325023" y="182014"/>
                </a:cubicBezTo>
                <a:cubicBezTo>
                  <a:pt x="323579" y="208016"/>
                  <a:pt x="323920" y="234178"/>
                  <a:pt x="320690" y="260019"/>
                </a:cubicBezTo>
                <a:cubicBezTo>
                  <a:pt x="319557" y="269085"/>
                  <a:pt x="314911" y="277354"/>
                  <a:pt x="312022" y="286021"/>
                </a:cubicBezTo>
                <a:lnTo>
                  <a:pt x="307689" y="299022"/>
                </a:lnTo>
                <a:cubicBezTo>
                  <a:pt x="315750" y="307084"/>
                  <a:pt x="319556" y="309757"/>
                  <a:pt x="325023" y="320691"/>
                </a:cubicBezTo>
                <a:cubicBezTo>
                  <a:pt x="336274" y="343193"/>
                  <a:pt x="321096" y="325429"/>
                  <a:pt x="338024" y="342359"/>
                </a:cubicBezTo>
                <a:cubicBezTo>
                  <a:pt x="340946" y="359892"/>
                  <a:pt x="346691" y="391445"/>
                  <a:pt x="346691" y="407364"/>
                </a:cubicBezTo>
                <a:cubicBezTo>
                  <a:pt x="346691" y="417578"/>
                  <a:pt x="346926" y="428563"/>
                  <a:pt x="342358" y="437699"/>
                </a:cubicBezTo>
                <a:cubicBezTo>
                  <a:pt x="340315" y="441785"/>
                  <a:pt x="333691" y="440588"/>
                  <a:pt x="329357" y="442033"/>
                </a:cubicBezTo>
                <a:cubicBezTo>
                  <a:pt x="307689" y="440588"/>
                  <a:pt x="282247" y="450002"/>
                  <a:pt x="264352" y="437699"/>
                </a:cubicBezTo>
                <a:cubicBezTo>
                  <a:pt x="252389" y="429475"/>
                  <a:pt x="273830" y="398832"/>
                  <a:pt x="260018" y="394363"/>
                </a:cubicBezTo>
                <a:cubicBezTo>
                  <a:pt x="214642" y="379683"/>
                  <a:pt x="164678" y="391474"/>
                  <a:pt x="117008" y="390029"/>
                </a:cubicBezTo>
                <a:lnTo>
                  <a:pt x="108341" y="364027"/>
                </a:lnTo>
                <a:cubicBezTo>
                  <a:pt x="103765" y="350298"/>
                  <a:pt x="104939" y="350024"/>
                  <a:pt x="95340" y="338025"/>
                </a:cubicBezTo>
                <a:cubicBezTo>
                  <a:pt x="92788" y="334834"/>
                  <a:pt x="89561" y="332247"/>
                  <a:pt x="86672" y="329358"/>
                </a:cubicBezTo>
                <a:cubicBezTo>
                  <a:pt x="88117" y="320691"/>
                  <a:pt x="91632" y="312121"/>
                  <a:pt x="91006" y="303356"/>
                </a:cubicBezTo>
                <a:cubicBezTo>
                  <a:pt x="90157" y="291474"/>
                  <a:pt x="85228" y="280243"/>
                  <a:pt x="82339" y="268687"/>
                </a:cubicBezTo>
                <a:cubicBezTo>
                  <a:pt x="80894" y="262909"/>
                  <a:pt x="81309" y="256308"/>
                  <a:pt x="78005" y="251352"/>
                </a:cubicBezTo>
                <a:cubicBezTo>
                  <a:pt x="75116" y="247018"/>
                  <a:pt x="71667" y="243009"/>
                  <a:pt x="69338" y="238351"/>
                </a:cubicBezTo>
                <a:cubicBezTo>
                  <a:pt x="59379" y="218433"/>
                  <a:pt x="75838" y="203682"/>
                  <a:pt x="69338" y="195015"/>
                </a:cubicBezTo>
                <a:close/>
              </a:path>
            </a:pathLst>
          </a:custGeom>
          <a:solidFill>
            <a:srgbClr val="7030A0">
              <a:alpha val="34902"/>
            </a:srgbClr>
          </a:solidFill>
          <a:ln>
            <a:solidFill>
              <a:srgbClr val="7030A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5150" y="4972050"/>
            <a:ext cx="444500" cy="522085"/>
          </a:xfrm>
          <a:custGeom>
            <a:avLst/>
            <a:gdLst>
              <a:gd name="connsiteX0" fmla="*/ 273050 w 444500"/>
              <a:gd name="connsiteY0" fmla="*/ 520700 h 522085"/>
              <a:gd name="connsiteX1" fmla="*/ 292100 w 444500"/>
              <a:gd name="connsiteY1" fmla="*/ 488950 h 522085"/>
              <a:gd name="connsiteX2" fmla="*/ 330200 w 444500"/>
              <a:gd name="connsiteY2" fmla="*/ 469900 h 522085"/>
              <a:gd name="connsiteX3" fmla="*/ 349250 w 444500"/>
              <a:gd name="connsiteY3" fmla="*/ 457200 h 522085"/>
              <a:gd name="connsiteX4" fmla="*/ 381000 w 444500"/>
              <a:gd name="connsiteY4" fmla="*/ 450850 h 522085"/>
              <a:gd name="connsiteX5" fmla="*/ 425450 w 444500"/>
              <a:gd name="connsiteY5" fmla="*/ 438150 h 522085"/>
              <a:gd name="connsiteX6" fmla="*/ 431800 w 444500"/>
              <a:gd name="connsiteY6" fmla="*/ 419100 h 522085"/>
              <a:gd name="connsiteX7" fmla="*/ 444500 w 444500"/>
              <a:gd name="connsiteY7" fmla="*/ 400050 h 522085"/>
              <a:gd name="connsiteX8" fmla="*/ 431800 w 444500"/>
              <a:gd name="connsiteY8" fmla="*/ 381000 h 522085"/>
              <a:gd name="connsiteX9" fmla="*/ 419100 w 444500"/>
              <a:gd name="connsiteY9" fmla="*/ 342900 h 522085"/>
              <a:gd name="connsiteX10" fmla="*/ 412750 w 444500"/>
              <a:gd name="connsiteY10" fmla="*/ 323850 h 522085"/>
              <a:gd name="connsiteX11" fmla="*/ 400050 w 444500"/>
              <a:gd name="connsiteY11" fmla="*/ 254000 h 522085"/>
              <a:gd name="connsiteX12" fmla="*/ 374650 w 444500"/>
              <a:gd name="connsiteY12" fmla="*/ 215900 h 522085"/>
              <a:gd name="connsiteX13" fmla="*/ 361950 w 444500"/>
              <a:gd name="connsiteY13" fmla="*/ 196850 h 522085"/>
              <a:gd name="connsiteX14" fmla="*/ 349250 w 444500"/>
              <a:gd name="connsiteY14" fmla="*/ 152400 h 522085"/>
              <a:gd name="connsiteX15" fmla="*/ 336550 w 444500"/>
              <a:gd name="connsiteY15" fmla="*/ 114300 h 522085"/>
              <a:gd name="connsiteX16" fmla="*/ 311150 w 444500"/>
              <a:gd name="connsiteY16" fmla="*/ 76200 h 522085"/>
              <a:gd name="connsiteX17" fmla="*/ 304800 w 444500"/>
              <a:gd name="connsiteY17" fmla="*/ 57150 h 522085"/>
              <a:gd name="connsiteX18" fmla="*/ 285750 w 444500"/>
              <a:gd name="connsiteY18" fmla="*/ 44450 h 522085"/>
              <a:gd name="connsiteX19" fmla="*/ 120650 w 444500"/>
              <a:gd name="connsiteY19" fmla="*/ 31750 h 522085"/>
              <a:gd name="connsiteX20" fmla="*/ 101600 w 444500"/>
              <a:gd name="connsiteY20" fmla="*/ 19050 h 522085"/>
              <a:gd name="connsiteX21" fmla="*/ 0 w 444500"/>
              <a:gd name="connsiteY21" fmla="*/ 0 h 522085"/>
              <a:gd name="connsiteX22" fmla="*/ 12700 w 444500"/>
              <a:gd name="connsiteY22" fmla="*/ 120650 h 522085"/>
              <a:gd name="connsiteX23" fmla="*/ 19050 w 444500"/>
              <a:gd name="connsiteY23" fmla="*/ 323850 h 522085"/>
              <a:gd name="connsiteX24" fmla="*/ 31750 w 444500"/>
              <a:gd name="connsiteY24" fmla="*/ 361950 h 522085"/>
              <a:gd name="connsiteX25" fmla="*/ 69850 w 444500"/>
              <a:gd name="connsiteY25" fmla="*/ 374650 h 522085"/>
              <a:gd name="connsiteX26" fmla="*/ 88900 w 444500"/>
              <a:gd name="connsiteY26" fmla="*/ 387350 h 522085"/>
              <a:gd name="connsiteX27" fmla="*/ 114300 w 444500"/>
              <a:gd name="connsiteY27" fmla="*/ 412750 h 522085"/>
              <a:gd name="connsiteX28" fmla="*/ 127000 w 444500"/>
              <a:gd name="connsiteY28" fmla="*/ 450850 h 522085"/>
              <a:gd name="connsiteX29" fmla="*/ 184150 w 444500"/>
              <a:gd name="connsiteY29" fmla="*/ 482600 h 522085"/>
              <a:gd name="connsiteX30" fmla="*/ 203200 w 444500"/>
              <a:gd name="connsiteY30" fmla="*/ 495300 h 522085"/>
              <a:gd name="connsiteX31" fmla="*/ 241300 w 444500"/>
              <a:gd name="connsiteY31" fmla="*/ 508000 h 522085"/>
              <a:gd name="connsiteX32" fmla="*/ 273050 w 444500"/>
              <a:gd name="connsiteY32" fmla="*/ 520700 h 5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4500" h="522085">
                <a:moveTo>
                  <a:pt x="273050" y="520700"/>
                </a:moveTo>
                <a:cubicBezTo>
                  <a:pt x="281517" y="517525"/>
                  <a:pt x="284068" y="498321"/>
                  <a:pt x="292100" y="488950"/>
                </a:cubicBezTo>
                <a:cubicBezTo>
                  <a:pt x="301948" y="477461"/>
                  <a:pt x="316865" y="474345"/>
                  <a:pt x="330200" y="469900"/>
                </a:cubicBezTo>
                <a:cubicBezTo>
                  <a:pt x="336550" y="465667"/>
                  <a:pt x="342104" y="459880"/>
                  <a:pt x="349250" y="457200"/>
                </a:cubicBezTo>
                <a:cubicBezTo>
                  <a:pt x="359356" y="453410"/>
                  <a:pt x="370464" y="453191"/>
                  <a:pt x="381000" y="450850"/>
                </a:cubicBezTo>
                <a:cubicBezTo>
                  <a:pt x="404920" y="445534"/>
                  <a:pt x="404236" y="445221"/>
                  <a:pt x="425450" y="438150"/>
                </a:cubicBezTo>
                <a:cubicBezTo>
                  <a:pt x="427567" y="431800"/>
                  <a:pt x="428807" y="425087"/>
                  <a:pt x="431800" y="419100"/>
                </a:cubicBezTo>
                <a:cubicBezTo>
                  <a:pt x="435213" y="412274"/>
                  <a:pt x="444500" y="407682"/>
                  <a:pt x="444500" y="400050"/>
                </a:cubicBezTo>
                <a:cubicBezTo>
                  <a:pt x="444500" y="392418"/>
                  <a:pt x="434900" y="387974"/>
                  <a:pt x="431800" y="381000"/>
                </a:cubicBezTo>
                <a:cubicBezTo>
                  <a:pt x="426363" y="368767"/>
                  <a:pt x="423333" y="355600"/>
                  <a:pt x="419100" y="342900"/>
                </a:cubicBezTo>
                <a:lnTo>
                  <a:pt x="412750" y="323850"/>
                </a:lnTo>
                <a:cubicBezTo>
                  <a:pt x="411366" y="312779"/>
                  <a:pt x="409523" y="271051"/>
                  <a:pt x="400050" y="254000"/>
                </a:cubicBezTo>
                <a:cubicBezTo>
                  <a:pt x="392637" y="240657"/>
                  <a:pt x="383117" y="228600"/>
                  <a:pt x="374650" y="215900"/>
                </a:cubicBezTo>
                <a:cubicBezTo>
                  <a:pt x="370417" y="209550"/>
                  <a:pt x="364363" y="204090"/>
                  <a:pt x="361950" y="196850"/>
                </a:cubicBezTo>
                <a:cubicBezTo>
                  <a:pt x="340610" y="132829"/>
                  <a:pt x="373170" y="232134"/>
                  <a:pt x="349250" y="152400"/>
                </a:cubicBezTo>
                <a:cubicBezTo>
                  <a:pt x="345403" y="139578"/>
                  <a:pt x="340783" y="127000"/>
                  <a:pt x="336550" y="114300"/>
                </a:cubicBezTo>
                <a:cubicBezTo>
                  <a:pt x="331723" y="99820"/>
                  <a:pt x="315977" y="90680"/>
                  <a:pt x="311150" y="76200"/>
                </a:cubicBezTo>
                <a:cubicBezTo>
                  <a:pt x="309033" y="69850"/>
                  <a:pt x="308981" y="62377"/>
                  <a:pt x="304800" y="57150"/>
                </a:cubicBezTo>
                <a:cubicBezTo>
                  <a:pt x="300032" y="51191"/>
                  <a:pt x="293154" y="46301"/>
                  <a:pt x="285750" y="44450"/>
                </a:cubicBezTo>
                <a:cubicBezTo>
                  <a:pt x="260321" y="38093"/>
                  <a:pt x="120708" y="31753"/>
                  <a:pt x="120650" y="31750"/>
                </a:cubicBezTo>
                <a:cubicBezTo>
                  <a:pt x="114300" y="27517"/>
                  <a:pt x="108574" y="22150"/>
                  <a:pt x="101600" y="19050"/>
                </a:cubicBezTo>
                <a:cubicBezTo>
                  <a:pt x="62120" y="1503"/>
                  <a:pt x="46947" y="4695"/>
                  <a:pt x="0" y="0"/>
                </a:cubicBezTo>
                <a:cubicBezTo>
                  <a:pt x="16572" y="49716"/>
                  <a:pt x="8511" y="20104"/>
                  <a:pt x="12700" y="120650"/>
                </a:cubicBezTo>
                <a:cubicBezTo>
                  <a:pt x="15521" y="188358"/>
                  <a:pt x="13717" y="256294"/>
                  <a:pt x="19050" y="323850"/>
                </a:cubicBezTo>
                <a:cubicBezTo>
                  <a:pt x="20104" y="337195"/>
                  <a:pt x="27517" y="349250"/>
                  <a:pt x="31750" y="361950"/>
                </a:cubicBezTo>
                <a:cubicBezTo>
                  <a:pt x="35983" y="374650"/>
                  <a:pt x="69850" y="374650"/>
                  <a:pt x="69850" y="374650"/>
                </a:cubicBezTo>
                <a:cubicBezTo>
                  <a:pt x="76200" y="378883"/>
                  <a:pt x="84132" y="381391"/>
                  <a:pt x="88900" y="387350"/>
                </a:cubicBezTo>
                <a:cubicBezTo>
                  <a:pt x="113530" y="418138"/>
                  <a:pt x="72736" y="398895"/>
                  <a:pt x="114300" y="412750"/>
                </a:cubicBezTo>
                <a:lnTo>
                  <a:pt x="127000" y="450850"/>
                </a:lnTo>
                <a:cubicBezTo>
                  <a:pt x="132459" y="467226"/>
                  <a:pt x="167376" y="477009"/>
                  <a:pt x="184150" y="482600"/>
                </a:cubicBezTo>
                <a:cubicBezTo>
                  <a:pt x="190500" y="486833"/>
                  <a:pt x="196226" y="492200"/>
                  <a:pt x="203200" y="495300"/>
                </a:cubicBezTo>
                <a:cubicBezTo>
                  <a:pt x="215433" y="500737"/>
                  <a:pt x="241300" y="508000"/>
                  <a:pt x="241300" y="508000"/>
                </a:cubicBezTo>
                <a:cubicBezTo>
                  <a:pt x="262841" y="522360"/>
                  <a:pt x="264583" y="523875"/>
                  <a:pt x="273050" y="520700"/>
                </a:cubicBezTo>
                <a:close/>
              </a:path>
            </a:pathLst>
          </a:cu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97603" y="5004975"/>
            <a:ext cx="680022" cy="722725"/>
          </a:xfrm>
          <a:custGeom>
            <a:avLst/>
            <a:gdLst>
              <a:gd name="connsiteX0" fmla="*/ 5997 w 680022"/>
              <a:gd name="connsiteY0" fmla="*/ 487775 h 722725"/>
              <a:gd name="connsiteX1" fmla="*/ 25047 w 680022"/>
              <a:gd name="connsiteY1" fmla="*/ 456025 h 722725"/>
              <a:gd name="connsiteX2" fmla="*/ 63147 w 680022"/>
              <a:gd name="connsiteY2" fmla="*/ 443325 h 722725"/>
              <a:gd name="connsiteX3" fmla="*/ 82197 w 680022"/>
              <a:gd name="connsiteY3" fmla="*/ 436975 h 722725"/>
              <a:gd name="connsiteX4" fmla="*/ 101247 w 680022"/>
              <a:gd name="connsiteY4" fmla="*/ 430625 h 722725"/>
              <a:gd name="connsiteX5" fmla="*/ 132997 w 680022"/>
              <a:gd name="connsiteY5" fmla="*/ 424275 h 722725"/>
              <a:gd name="connsiteX6" fmla="*/ 145697 w 680022"/>
              <a:gd name="connsiteY6" fmla="*/ 405225 h 722725"/>
              <a:gd name="connsiteX7" fmla="*/ 126647 w 680022"/>
              <a:gd name="connsiteY7" fmla="*/ 252825 h 722725"/>
              <a:gd name="connsiteX8" fmla="*/ 120297 w 680022"/>
              <a:gd name="connsiteY8" fmla="*/ 214725 h 722725"/>
              <a:gd name="connsiteX9" fmla="*/ 101247 w 680022"/>
              <a:gd name="connsiteY9" fmla="*/ 208375 h 722725"/>
              <a:gd name="connsiteX10" fmla="*/ 82197 w 680022"/>
              <a:gd name="connsiteY10" fmla="*/ 170275 h 722725"/>
              <a:gd name="connsiteX11" fmla="*/ 69497 w 680022"/>
              <a:gd name="connsiteY11" fmla="*/ 151225 h 722725"/>
              <a:gd name="connsiteX12" fmla="*/ 63147 w 680022"/>
              <a:gd name="connsiteY12" fmla="*/ 132175 h 722725"/>
              <a:gd name="connsiteX13" fmla="*/ 50447 w 680022"/>
              <a:gd name="connsiteY13" fmla="*/ 113125 h 722725"/>
              <a:gd name="connsiteX14" fmla="*/ 37747 w 680022"/>
              <a:gd name="connsiteY14" fmla="*/ 75025 h 722725"/>
              <a:gd name="connsiteX15" fmla="*/ 25047 w 680022"/>
              <a:gd name="connsiteY15" fmla="*/ 55975 h 722725"/>
              <a:gd name="connsiteX16" fmla="*/ 18697 w 680022"/>
              <a:gd name="connsiteY16" fmla="*/ 36925 h 722725"/>
              <a:gd name="connsiteX17" fmla="*/ 190147 w 680022"/>
              <a:gd name="connsiteY17" fmla="*/ 11525 h 722725"/>
              <a:gd name="connsiteX18" fmla="*/ 234597 w 680022"/>
              <a:gd name="connsiteY18" fmla="*/ 5175 h 722725"/>
              <a:gd name="connsiteX19" fmla="*/ 609247 w 680022"/>
              <a:gd name="connsiteY19" fmla="*/ 17875 h 722725"/>
              <a:gd name="connsiteX20" fmla="*/ 628297 w 680022"/>
              <a:gd name="connsiteY20" fmla="*/ 24225 h 722725"/>
              <a:gd name="connsiteX21" fmla="*/ 672747 w 680022"/>
              <a:gd name="connsiteY21" fmla="*/ 30575 h 722725"/>
              <a:gd name="connsiteX22" fmla="*/ 666397 w 680022"/>
              <a:gd name="connsiteY22" fmla="*/ 68675 h 722725"/>
              <a:gd name="connsiteX23" fmla="*/ 653697 w 680022"/>
              <a:gd name="connsiteY23" fmla="*/ 106775 h 722725"/>
              <a:gd name="connsiteX24" fmla="*/ 660047 w 680022"/>
              <a:gd name="connsiteY24" fmla="*/ 208375 h 722725"/>
              <a:gd name="connsiteX25" fmla="*/ 672747 w 680022"/>
              <a:gd name="connsiteY25" fmla="*/ 246475 h 722725"/>
              <a:gd name="connsiteX26" fmla="*/ 679097 w 680022"/>
              <a:gd name="connsiteY26" fmla="*/ 265525 h 722725"/>
              <a:gd name="connsiteX27" fmla="*/ 672747 w 680022"/>
              <a:gd name="connsiteY27" fmla="*/ 468725 h 722725"/>
              <a:gd name="connsiteX28" fmla="*/ 634647 w 680022"/>
              <a:gd name="connsiteY28" fmla="*/ 494125 h 722725"/>
              <a:gd name="connsiteX29" fmla="*/ 609247 w 680022"/>
              <a:gd name="connsiteY29" fmla="*/ 525875 h 722725"/>
              <a:gd name="connsiteX30" fmla="*/ 596547 w 680022"/>
              <a:gd name="connsiteY30" fmla="*/ 544925 h 722725"/>
              <a:gd name="connsiteX31" fmla="*/ 558447 w 680022"/>
              <a:gd name="connsiteY31" fmla="*/ 563975 h 722725"/>
              <a:gd name="connsiteX32" fmla="*/ 488597 w 680022"/>
              <a:gd name="connsiteY32" fmla="*/ 583025 h 722725"/>
              <a:gd name="connsiteX33" fmla="*/ 475897 w 680022"/>
              <a:gd name="connsiteY33" fmla="*/ 602075 h 722725"/>
              <a:gd name="connsiteX34" fmla="*/ 488597 w 680022"/>
              <a:gd name="connsiteY34" fmla="*/ 621125 h 722725"/>
              <a:gd name="connsiteX35" fmla="*/ 482247 w 680022"/>
              <a:gd name="connsiteY35" fmla="*/ 652875 h 722725"/>
              <a:gd name="connsiteX36" fmla="*/ 469547 w 680022"/>
              <a:gd name="connsiteY36" fmla="*/ 671925 h 722725"/>
              <a:gd name="connsiteX37" fmla="*/ 456847 w 680022"/>
              <a:gd name="connsiteY37" fmla="*/ 710025 h 722725"/>
              <a:gd name="connsiteX38" fmla="*/ 380647 w 680022"/>
              <a:gd name="connsiteY38" fmla="*/ 710025 h 722725"/>
              <a:gd name="connsiteX39" fmla="*/ 361597 w 680022"/>
              <a:gd name="connsiteY39" fmla="*/ 722725 h 722725"/>
              <a:gd name="connsiteX40" fmla="*/ 279047 w 680022"/>
              <a:gd name="connsiteY40" fmla="*/ 716375 h 722725"/>
              <a:gd name="connsiteX41" fmla="*/ 272697 w 680022"/>
              <a:gd name="connsiteY41" fmla="*/ 697325 h 722725"/>
              <a:gd name="connsiteX42" fmla="*/ 253647 w 680022"/>
              <a:gd name="connsiteY42" fmla="*/ 614775 h 722725"/>
              <a:gd name="connsiteX43" fmla="*/ 247297 w 680022"/>
              <a:gd name="connsiteY43" fmla="*/ 583025 h 722725"/>
              <a:gd name="connsiteX44" fmla="*/ 240947 w 680022"/>
              <a:gd name="connsiteY44" fmla="*/ 544925 h 722725"/>
              <a:gd name="connsiteX45" fmla="*/ 234597 w 680022"/>
              <a:gd name="connsiteY45" fmla="*/ 525875 h 722725"/>
              <a:gd name="connsiteX46" fmla="*/ 196497 w 680022"/>
              <a:gd name="connsiteY46" fmla="*/ 513175 h 722725"/>
              <a:gd name="connsiteX47" fmla="*/ 177447 w 680022"/>
              <a:gd name="connsiteY47" fmla="*/ 506825 h 722725"/>
              <a:gd name="connsiteX48" fmla="*/ 158397 w 680022"/>
              <a:gd name="connsiteY48" fmla="*/ 513175 h 722725"/>
              <a:gd name="connsiteX49" fmla="*/ 132997 w 680022"/>
              <a:gd name="connsiteY49" fmla="*/ 519525 h 722725"/>
              <a:gd name="connsiteX50" fmla="*/ 5997 w 680022"/>
              <a:gd name="connsiteY50" fmla="*/ 487775 h 72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0022" h="722725">
                <a:moveTo>
                  <a:pt x="5997" y="487775"/>
                </a:moveTo>
                <a:cubicBezTo>
                  <a:pt x="-11995" y="477192"/>
                  <a:pt x="15305" y="463602"/>
                  <a:pt x="25047" y="456025"/>
                </a:cubicBezTo>
                <a:cubicBezTo>
                  <a:pt x="35614" y="447806"/>
                  <a:pt x="50447" y="447558"/>
                  <a:pt x="63147" y="443325"/>
                </a:cubicBezTo>
                <a:lnTo>
                  <a:pt x="82197" y="436975"/>
                </a:lnTo>
                <a:cubicBezTo>
                  <a:pt x="88547" y="434858"/>
                  <a:pt x="94683" y="431938"/>
                  <a:pt x="101247" y="430625"/>
                </a:cubicBezTo>
                <a:lnTo>
                  <a:pt x="132997" y="424275"/>
                </a:lnTo>
                <a:cubicBezTo>
                  <a:pt x="137230" y="417925"/>
                  <a:pt x="145334" y="412848"/>
                  <a:pt x="145697" y="405225"/>
                </a:cubicBezTo>
                <a:cubicBezTo>
                  <a:pt x="150130" y="312135"/>
                  <a:pt x="147370" y="314995"/>
                  <a:pt x="126647" y="252825"/>
                </a:cubicBezTo>
                <a:cubicBezTo>
                  <a:pt x="122576" y="240611"/>
                  <a:pt x="126685" y="225904"/>
                  <a:pt x="120297" y="214725"/>
                </a:cubicBezTo>
                <a:cubicBezTo>
                  <a:pt x="116976" y="208913"/>
                  <a:pt x="107597" y="210492"/>
                  <a:pt x="101247" y="208375"/>
                </a:cubicBezTo>
                <a:cubicBezTo>
                  <a:pt x="64851" y="153780"/>
                  <a:pt x="108487" y="222855"/>
                  <a:pt x="82197" y="170275"/>
                </a:cubicBezTo>
                <a:cubicBezTo>
                  <a:pt x="78784" y="163449"/>
                  <a:pt x="72910" y="158051"/>
                  <a:pt x="69497" y="151225"/>
                </a:cubicBezTo>
                <a:cubicBezTo>
                  <a:pt x="66504" y="145238"/>
                  <a:pt x="66140" y="138162"/>
                  <a:pt x="63147" y="132175"/>
                </a:cubicBezTo>
                <a:cubicBezTo>
                  <a:pt x="59734" y="125349"/>
                  <a:pt x="53547" y="120099"/>
                  <a:pt x="50447" y="113125"/>
                </a:cubicBezTo>
                <a:cubicBezTo>
                  <a:pt x="45010" y="100892"/>
                  <a:pt x="41980" y="87725"/>
                  <a:pt x="37747" y="75025"/>
                </a:cubicBezTo>
                <a:cubicBezTo>
                  <a:pt x="35334" y="67785"/>
                  <a:pt x="28460" y="62801"/>
                  <a:pt x="25047" y="55975"/>
                </a:cubicBezTo>
                <a:cubicBezTo>
                  <a:pt x="22054" y="49988"/>
                  <a:pt x="20814" y="43275"/>
                  <a:pt x="18697" y="36925"/>
                </a:cubicBezTo>
                <a:cubicBezTo>
                  <a:pt x="42620" y="-34845"/>
                  <a:pt x="17064" y="22015"/>
                  <a:pt x="190147" y="11525"/>
                </a:cubicBezTo>
                <a:cubicBezTo>
                  <a:pt x="205087" y="10620"/>
                  <a:pt x="219780" y="7292"/>
                  <a:pt x="234597" y="5175"/>
                </a:cubicBezTo>
                <a:lnTo>
                  <a:pt x="609247" y="17875"/>
                </a:lnTo>
                <a:cubicBezTo>
                  <a:pt x="615937" y="18102"/>
                  <a:pt x="621733" y="22912"/>
                  <a:pt x="628297" y="24225"/>
                </a:cubicBezTo>
                <a:cubicBezTo>
                  <a:pt x="642973" y="27160"/>
                  <a:pt x="657930" y="28458"/>
                  <a:pt x="672747" y="30575"/>
                </a:cubicBezTo>
                <a:cubicBezTo>
                  <a:pt x="670630" y="43275"/>
                  <a:pt x="669520" y="56184"/>
                  <a:pt x="666397" y="68675"/>
                </a:cubicBezTo>
                <a:cubicBezTo>
                  <a:pt x="663150" y="81662"/>
                  <a:pt x="653697" y="106775"/>
                  <a:pt x="653697" y="106775"/>
                </a:cubicBezTo>
                <a:cubicBezTo>
                  <a:pt x="655814" y="140642"/>
                  <a:pt x="655462" y="174753"/>
                  <a:pt x="660047" y="208375"/>
                </a:cubicBezTo>
                <a:cubicBezTo>
                  <a:pt x="661856" y="221639"/>
                  <a:pt x="668514" y="233775"/>
                  <a:pt x="672747" y="246475"/>
                </a:cubicBezTo>
                <a:lnTo>
                  <a:pt x="679097" y="265525"/>
                </a:lnTo>
                <a:cubicBezTo>
                  <a:pt x="676980" y="333258"/>
                  <a:pt x="685682" y="402204"/>
                  <a:pt x="672747" y="468725"/>
                </a:cubicBezTo>
                <a:cubicBezTo>
                  <a:pt x="669834" y="483708"/>
                  <a:pt x="634647" y="494125"/>
                  <a:pt x="634647" y="494125"/>
                </a:cubicBezTo>
                <a:cubicBezTo>
                  <a:pt x="622285" y="531211"/>
                  <a:pt x="637970" y="497152"/>
                  <a:pt x="609247" y="525875"/>
                </a:cubicBezTo>
                <a:cubicBezTo>
                  <a:pt x="603851" y="531271"/>
                  <a:pt x="601943" y="539529"/>
                  <a:pt x="596547" y="544925"/>
                </a:cubicBezTo>
                <a:cubicBezTo>
                  <a:pt x="585709" y="555763"/>
                  <a:pt x="572650" y="560102"/>
                  <a:pt x="558447" y="563975"/>
                </a:cubicBezTo>
                <a:cubicBezTo>
                  <a:pt x="479668" y="585460"/>
                  <a:pt x="532445" y="568409"/>
                  <a:pt x="488597" y="583025"/>
                </a:cubicBezTo>
                <a:cubicBezTo>
                  <a:pt x="484364" y="589375"/>
                  <a:pt x="475897" y="594443"/>
                  <a:pt x="475897" y="602075"/>
                </a:cubicBezTo>
                <a:cubicBezTo>
                  <a:pt x="475897" y="609707"/>
                  <a:pt x="487650" y="613552"/>
                  <a:pt x="488597" y="621125"/>
                </a:cubicBezTo>
                <a:cubicBezTo>
                  <a:pt x="489936" y="631835"/>
                  <a:pt x="486037" y="642769"/>
                  <a:pt x="482247" y="652875"/>
                </a:cubicBezTo>
                <a:cubicBezTo>
                  <a:pt x="479567" y="660021"/>
                  <a:pt x="472647" y="664951"/>
                  <a:pt x="469547" y="671925"/>
                </a:cubicBezTo>
                <a:cubicBezTo>
                  <a:pt x="464110" y="684158"/>
                  <a:pt x="456847" y="710025"/>
                  <a:pt x="456847" y="710025"/>
                </a:cubicBezTo>
                <a:cubicBezTo>
                  <a:pt x="422980" y="704381"/>
                  <a:pt x="414514" y="698736"/>
                  <a:pt x="380647" y="710025"/>
                </a:cubicBezTo>
                <a:cubicBezTo>
                  <a:pt x="373407" y="712438"/>
                  <a:pt x="367947" y="718492"/>
                  <a:pt x="361597" y="722725"/>
                </a:cubicBezTo>
                <a:cubicBezTo>
                  <a:pt x="334080" y="720608"/>
                  <a:pt x="305583" y="723957"/>
                  <a:pt x="279047" y="716375"/>
                </a:cubicBezTo>
                <a:cubicBezTo>
                  <a:pt x="272611" y="714536"/>
                  <a:pt x="273715" y="703941"/>
                  <a:pt x="272697" y="697325"/>
                </a:cubicBezTo>
                <a:cubicBezTo>
                  <a:pt x="260611" y="618766"/>
                  <a:pt x="279932" y="654203"/>
                  <a:pt x="253647" y="614775"/>
                </a:cubicBezTo>
                <a:cubicBezTo>
                  <a:pt x="251530" y="604192"/>
                  <a:pt x="249228" y="593644"/>
                  <a:pt x="247297" y="583025"/>
                </a:cubicBezTo>
                <a:cubicBezTo>
                  <a:pt x="244994" y="570357"/>
                  <a:pt x="243740" y="557494"/>
                  <a:pt x="240947" y="544925"/>
                </a:cubicBezTo>
                <a:cubicBezTo>
                  <a:pt x="239495" y="538391"/>
                  <a:pt x="240044" y="529766"/>
                  <a:pt x="234597" y="525875"/>
                </a:cubicBezTo>
                <a:cubicBezTo>
                  <a:pt x="223704" y="518094"/>
                  <a:pt x="209197" y="517408"/>
                  <a:pt x="196497" y="513175"/>
                </a:cubicBezTo>
                <a:lnTo>
                  <a:pt x="177447" y="506825"/>
                </a:lnTo>
                <a:cubicBezTo>
                  <a:pt x="171097" y="508942"/>
                  <a:pt x="164833" y="511336"/>
                  <a:pt x="158397" y="513175"/>
                </a:cubicBezTo>
                <a:cubicBezTo>
                  <a:pt x="150006" y="515573"/>
                  <a:pt x="141724" y="519525"/>
                  <a:pt x="132997" y="519525"/>
                </a:cubicBezTo>
                <a:cubicBezTo>
                  <a:pt x="3883" y="519525"/>
                  <a:pt x="23989" y="498358"/>
                  <a:pt x="5997" y="487775"/>
                </a:cubicBezTo>
                <a:close/>
              </a:path>
            </a:pathLst>
          </a:custGeom>
          <a:solidFill>
            <a:srgbClr val="7030A0">
              <a:alpha val="40000"/>
            </a:srgbClr>
          </a:solidFill>
          <a:ln>
            <a:solidFill>
              <a:srgbClr val="7030A0">
                <a:alpha val="2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Volunteer\Desktop\DVIR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4955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7159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7500"/>
                            </p:stCondLst>
                            <p:childTnLst>
                              <p:par>
                                <p:cTn id="43" presetID="10"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8500"/>
                            </p:stCondLst>
                            <p:childTnLst>
                              <p:par>
                                <p:cTn id="50" presetID="10" presetClass="entr" presetSubtype="0"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childTnLst>
                                </p:cTn>
                              </p:par>
                            </p:childTnLst>
                          </p:cTn>
                        </p:par>
                        <p:par>
                          <p:cTn id="53" fill="hold">
                            <p:stCondLst>
                              <p:cond delay="9500"/>
                            </p:stCondLst>
                            <p:childTnLst>
                              <p:par>
                                <p:cTn id="54" presetID="10" presetClass="entr" presetSubtype="0"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113128"/>
            <a:ext cx="7520940" cy="548640"/>
          </a:xfrm>
        </p:spPr>
        <p:txBody>
          <a:bodyPr>
            <a:normAutofit fontScale="90000"/>
          </a:bodyPr>
          <a:lstStyle/>
          <a:p>
            <a:pPr algn="ctr"/>
            <a:r>
              <a:rPr lang="en-US" sz="4400" b="1" dirty="0" smtClean="0">
                <a:solidFill>
                  <a:srgbClr val="7030A0"/>
                </a:solidFill>
              </a:rPr>
              <a:t>DVIRC impact</a:t>
            </a:r>
            <a:endParaRPr lang="en-US" sz="4400" b="1" dirty="0">
              <a:solidFill>
                <a:srgbClr val="7030A0"/>
              </a:solidFill>
            </a:endParaRPr>
          </a:p>
        </p:txBody>
      </p:sp>
      <p:sp>
        <p:nvSpPr>
          <p:cNvPr id="3" name="Content Placeholder 2"/>
          <p:cNvSpPr>
            <a:spLocks noGrp="1"/>
          </p:cNvSpPr>
          <p:nvPr>
            <p:ph sz="quarter" idx="2"/>
          </p:nvPr>
        </p:nvSpPr>
        <p:spPr>
          <a:xfrm>
            <a:off x="4267200" y="1981200"/>
            <a:ext cx="4495800" cy="4419600"/>
          </a:xfrm>
        </p:spPr>
        <p:txBody>
          <a:bodyPr>
            <a:normAutofit/>
          </a:bodyPr>
          <a:lstStyle/>
          <a:p>
            <a:r>
              <a:rPr lang="en-US" b="1" dirty="0" smtClean="0"/>
              <a:t>2010 </a:t>
            </a:r>
          </a:p>
          <a:p>
            <a:pPr lvl="1"/>
            <a:r>
              <a:rPr lang="en-US" dirty="0" smtClean="0"/>
              <a:t>Received 24,000 calls </a:t>
            </a:r>
          </a:p>
          <a:p>
            <a:r>
              <a:rPr lang="en-US" b="1" dirty="0" smtClean="0"/>
              <a:t>2013 </a:t>
            </a:r>
          </a:p>
          <a:p>
            <a:pPr lvl="1"/>
            <a:r>
              <a:rPr lang="en-US" dirty="0" smtClean="0"/>
              <a:t>34 Member agencies</a:t>
            </a:r>
          </a:p>
          <a:p>
            <a:pPr lvl="1"/>
            <a:r>
              <a:rPr lang="en-US" dirty="0" smtClean="0"/>
              <a:t>Received 18,000 calls </a:t>
            </a:r>
          </a:p>
          <a:p>
            <a:r>
              <a:rPr lang="en-US" b="1" dirty="0" smtClean="0"/>
              <a:t>2014 </a:t>
            </a:r>
          </a:p>
          <a:p>
            <a:pPr lvl="1"/>
            <a:r>
              <a:rPr lang="en-US" dirty="0" smtClean="0"/>
              <a:t>Creation of Analytics Report </a:t>
            </a:r>
          </a:p>
          <a:p>
            <a:pPr lvl="1"/>
            <a:r>
              <a:rPr lang="en-US" dirty="0" smtClean="0"/>
              <a:t>16,000 hits on DVIRC</a:t>
            </a:r>
          </a:p>
          <a:p>
            <a:pPr lvl="1"/>
            <a:r>
              <a:rPr lang="en-US" dirty="0" smtClean="0"/>
              <a:t>Received 10,000 calls</a:t>
            </a:r>
          </a:p>
        </p:txBody>
      </p:sp>
      <p:pic>
        <p:nvPicPr>
          <p:cNvPr id="5" name="Picture 2" descr="C:\Users\Volunteer\Desktop\DVIR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219" y="44423"/>
            <a:ext cx="2495550" cy="1343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sz="quarter" idx="1"/>
            <p:extLst>
              <p:ext uri="{D42A27DB-BD31-4B8C-83A1-F6EECF244321}">
                <p14:modId xmlns:p14="http://schemas.microsoft.com/office/powerpoint/2010/main" val="402903958"/>
              </p:ext>
            </p:extLst>
          </p:nvPr>
        </p:nvGraphicFramePr>
        <p:xfrm>
          <a:off x="457200" y="1600200"/>
          <a:ext cx="36576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2201139"/>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title="2014"/>
          <p:cNvGraphicFramePr/>
          <p:nvPr>
            <p:extLst>
              <p:ext uri="{D42A27DB-BD31-4B8C-83A1-F6EECF244321}">
                <p14:modId xmlns:p14="http://schemas.microsoft.com/office/powerpoint/2010/main" val="3335186712"/>
              </p:ext>
            </p:extLst>
          </p:nvPr>
        </p:nvGraphicFramePr>
        <p:xfrm>
          <a:off x="1066800" y="1295400"/>
          <a:ext cx="69342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0" y="0"/>
            <a:ext cx="2590800" cy="1600438"/>
          </a:xfrm>
          <a:prstGeom prst="rect">
            <a:avLst/>
          </a:prstGeom>
          <a:noFill/>
        </p:spPr>
        <p:txBody>
          <a:bodyPr wrap="square" rtlCol="0">
            <a:spAutoFit/>
          </a:bodyPr>
          <a:lstStyle/>
          <a:p>
            <a:pPr algn="ctr"/>
            <a:r>
              <a:rPr lang="en-US" sz="8000" b="1" dirty="0" smtClean="0"/>
              <a:t>2014</a:t>
            </a:r>
          </a:p>
          <a:p>
            <a:endParaRPr lang="en-US" dirty="0"/>
          </a:p>
        </p:txBody>
      </p:sp>
    </p:spTree>
    <p:extLst>
      <p:ext uri="{BB962C8B-B14F-4D97-AF65-F5344CB8AC3E}">
        <p14:creationId xmlns:p14="http://schemas.microsoft.com/office/powerpoint/2010/main" val="3685267591"/>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4">
      <a:dk1>
        <a:sysClr val="windowText" lastClr="000000"/>
      </a:dk1>
      <a:lt1>
        <a:sysClr val="window" lastClr="FFFFFF"/>
      </a:lt1>
      <a:dk2>
        <a:srgbClr val="595959"/>
      </a:dk2>
      <a:lt2>
        <a:srgbClr val="3F3F3F"/>
      </a:lt2>
      <a:accent1>
        <a:srgbClr val="F5E9EE"/>
      </a:accent1>
      <a:accent2>
        <a:srgbClr val="892D4E"/>
      </a:accent2>
      <a:accent3>
        <a:srgbClr val="DE6C36"/>
      </a:accent3>
      <a:accent4>
        <a:srgbClr val="F9B639"/>
      </a:accent4>
      <a:accent5>
        <a:srgbClr val="EBA686"/>
      </a:accent5>
      <a:accent6>
        <a:srgbClr val="FA8D3D"/>
      </a:accent6>
      <a:hlink>
        <a:srgbClr val="FFDE66"/>
      </a:hlink>
      <a:folHlink>
        <a:srgbClr val="D490C5"/>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3933</TotalTime>
  <Words>2815</Words>
  <Application>Microsoft Office PowerPoint</Application>
  <PresentationFormat>On-screen Show (4:3)</PresentationFormat>
  <Paragraphs>360</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Aharoni</vt:lpstr>
      <vt:lpstr>Arial</vt:lpstr>
      <vt:lpstr>Calibri</vt:lpstr>
      <vt:lpstr>Century Schoolbook</vt:lpstr>
      <vt:lpstr>Questrial</vt:lpstr>
      <vt:lpstr>Raavi</vt:lpstr>
      <vt:lpstr>Times New Roman</vt:lpstr>
      <vt:lpstr>Tw Cen MT</vt:lpstr>
      <vt:lpstr>Wingdings</vt:lpstr>
      <vt:lpstr>Wingdings 2</vt:lpstr>
      <vt:lpstr>Oriel</vt:lpstr>
      <vt:lpstr>PowerPoint Presentation</vt:lpstr>
      <vt:lpstr>Who we are &amp; What we do </vt:lpstr>
      <vt:lpstr>What is the DVIRC?</vt:lpstr>
      <vt:lpstr>Why Join?</vt:lpstr>
      <vt:lpstr>DVIRC History</vt:lpstr>
      <vt:lpstr>PowerPoint Presentation</vt:lpstr>
      <vt:lpstr>DVIRC Statewide Expansion</vt:lpstr>
      <vt:lpstr>DVIRC impact</vt:lpstr>
      <vt:lpstr>PowerPoint Presentation</vt:lpstr>
      <vt:lpstr>2014 End of Year Survey Results - Use of the Program</vt:lpstr>
      <vt:lpstr>DVIRC Impact on field</vt:lpstr>
      <vt:lpstr>Next Steps</vt:lpstr>
      <vt:lpstr>PowerPoint Presentation</vt:lpstr>
      <vt:lpstr>Resources On DVIRC</vt:lpstr>
      <vt:lpstr>DVIRC Member Agencies</vt:lpstr>
      <vt:lpstr>PowerPoint Presentation</vt:lpstr>
      <vt:lpstr>DVIRC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shaena</cp:lastModifiedBy>
  <cp:revision>331</cp:revision>
  <cp:lastPrinted>2014-04-24T10:53:45Z</cp:lastPrinted>
  <dcterms:created xsi:type="dcterms:W3CDTF">2011-10-12T17:28:59Z</dcterms:created>
  <dcterms:modified xsi:type="dcterms:W3CDTF">2016-07-21T23:10:05Z</dcterms:modified>
</cp:coreProperties>
</file>